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705" r:id="rId2"/>
    <p:sldId id="274" r:id="rId3"/>
    <p:sldId id="734" r:id="rId4"/>
    <p:sldId id="259" r:id="rId5"/>
    <p:sldId id="487" r:id="rId6"/>
    <p:sldId id="298" r:id="rId7"/>
    <p:sldId id="488" r:id="rId8"/>
    <p:sldId id="264" r:id="rId9"/>
    <p:sldId id="491" r:id="rId10"/>
    <p:sldId id="735" r:id="rId11"/>
    <p:sldId id="736" r:id="rId12"/>
    <p:sldId id="495" r:id="rId13"/>
    <p:sldId id="265" r:id="rId14"/>
    <p:sldId id="1970" r:id="rId15"/>
    <p:sldId id="737" r:id="rId16"/>
    <p:sldId id="483" r:id="rId17"/>
    <p:sldId id="1971" r:id="rId18"/>
    <p:sldId id="479" r:id="rId19"/>
    <p:sldId id="19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00"/>
    <p:restoredTop sz="95970"/>
  </p:normalViewPr>
  <p:slideViewPr>
    <p:cSldViewPr snapToGrid="0" showGuides="1">
      <p:cViewPr varScale="1">
        <p:scale>
          <a:sx n="112" d="100"/>
          <a:sy n="112" d="100"/>
        </p:scale>
        <p:origin x="6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6F62B6-9924-6F4B-81C1-8107CB42E3B5}" type="datetimeFigureOut">
              <a:rPr lang="en-US" smtClean="0"/>
              <a:t>10/12/23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D8076C-B99F-BE44-AB86-92A1E6ED1754}" type="slidenum">
              <a:rPr lang="en-US" smtClean="0"/>
              <a:t>‹#›</a:t>
            </a:fld>
            <a:endParaRPr lang="en-US"/>
          </a:p>
        </p:txBody>
      </p:sp>
    </p:spTree>
    <p:extLst>
      <p:ext uri="{BB962C8B-B14F-4D97-AF65-F5344CB8AC3E}">
        <p14:creationId xmlns:p14="http://schemas.microsoft.com/office/powerpoint/2010/main" val="2781954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5E49E6-8CFA-B642-ACE3-E8D03508456C}" type="slidenum">
              <a:rPr lang="en-US" smtClean="0"/>
              <a:t>14</a:t>
            </a:fld>
            <a:endParaRPr lang="en-US"/>
          </a:p>
        </p:txBody>
      </p:sp>
    </p:spTree>
    <p:extLst>
      <p:ext uri="{BB962C8B-B14F-4D97-AF65-F5344CB8AC3E}">
        <p14:creationId xmlns:p14="http://schemas.microsoft.com/office/powerpoint/2010/main" val="3571338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7974C-DEFE-3F67-FEEF-23D519145D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25E579-1423-C8DC-3BD0-A1321F9012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D54587-E225-036B-2F2F-E40360F9C972}"/>
              </a:ext>
            </a:extLst>
          </p:cNvPr>
          <p:cNvSpPr>
            <a:spLocks noGrp="1"/>
          </p:cNvSpPr>
          <p:nvPr>
            <p:ph type="dt" sz="half" idx="10"/>
          </p:nvPr>
        </p:nvSpPr>
        <p:spPr/>
        <p:txBody>
          <a:bodyPr/>
          <a:lstStyle/>
          <a:p>
            <a:fld id="{A3A90958-BB97-BC44-82DA-970EC4A03A7A}" type="datetimeFigureOut">
              <a:rPr lang="en-US" smtClean="0"/>
              <a:t>10/12/23</a:t>
            </a:fld>
            <a:endParaRPr lang="en-US"/>
          </a:p>
        </p:txBody>
      </p:sp>
      <p:sp>
        <p:nvSpPr>
          <p:cNvPr id="5" name="Footer Placeholder 4">
            <a:extLst>
              <a:ext uri="{FF2B5EF4-FFF2-40B4-BE49-F238E27FC236}">
                <a16:creationId xmlns:a16="http://schemas.microsoft.com/office/drawing/2014/main" id="{5C353B8D-BC8F-9B01-47EE-29DD1DE21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07F07-B7F0-80E0-B1BA-7F43EDDA1B88}"/>
              </a:ext>
            </a:extLst>
          </p:cNvPr>
          <p:cNvSpPr>
            <a:spLocks noGrp="1"/>
          </p:cNvSpPr>
          <p:nvPr>
            <p:ph type="sldNum" sz="quarter" idx="12"/>
          </p:nvPr>
        </p:nvSpPr>
        <p:spPr/>
        <p:txBody>
          <a:bodyPr/>
          <a:lstStyle/>
          <a:p>
            <a:fld id="{97F22BAB-8415-464F-8F6F-44933053943E}" type="slidenum">
              <a:rPr lang="en-US" smtClean="0"/>
              <a:t>‹#›</a:t>
            </a:fld>
            <a:endParaRPr lang="en-US"/>
          </a:p>
        </p:txBody>
      </p:sp>
    </p:spTree>
    <p:extLst>
      <p:ext uri="{BB962C8B-B14F-4D97-AF65-F5344CB8AC3E}">
        <p14:creationId xmlns:p14="http://schemas.microsoft.com/office/powerpoint/2010/main" val="2469436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D63FE-A91E-653C-15EB-13C9A8FEE5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63D4D0-835D-F707-6C96-AB6D4EBF44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3BBFC-AEDA-417E-EF01-261DDE750719}"/>
              </a:ext>
            </a:extLst>
          </p:cNvPr>
          <p:cNvSpPr>
            <a:spLocks noGrp="1"/>
          </p:cNvSpPr>
          <p:nvPr>
            <p:ph type="dt" sz="half" idx="10"/>
          </p:nvPr>
        </p:nvSpPr>
        <p:spPr/>
        <p:txBody>
          <a:bodyPr/>
          <a:lstStyle/>
          <a:p>
            <a:fld id="{A3A90958-BB97-BC44-82DA-970EC4A03A7A}" type="datetimeFigureOut">
              <a:rPr lang="en-US" smtClean="0"/>
              <a:t>10/12/23</a:t>
            </a:fld>
            <a:endParaRPr lang="en-US"/>
          </a:p>
        </p:txBody>
      </p:sp>
      <p:sp>
        <p:nvSpPr>
          <p:cNvPr id="5" name="Footer Placeholder 4">
            <a:extLst>
              <a:ext uri="{FF2B5EF4-FFF2-40B4-BE49-F238E27FC236}">
                <a16:creationId xmlns:a16="http://schemas.microsoft.com/office/drawing/2014/main" id="{81E923D2-AEED-C331-5B47-A8CEFA08C3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C411D-962F-4ED8-D3F9-EC7843CC9478}"/>
              </a:ext>
            </a:extLst>
          </p:cNvPr>
          <p:cNvSpPr>
            <a:spLocks noGrp="1"/>
          </p:cNvSpPr>
          <p:nvPr>
            <p:ph type="sldNum" sz="quarter" idx="12"/>
          </p:nvPr>
        </p:nvSpPr>
        <p:spPr/>
        <p:txBody>
          <a:bodyPr/>
          <a:lstStyle/>
          <a:p>
            <a:fld id="{97F22BAB-8415-464F-8F6F-44933053943E}" type="slidenum">
              <a:rPr lang="en-US" smtClean="0"/>
              <a:t>‹#›</a:t>
            </a:fld>
            <a:endParaRPr lang="en-US"/>
          </a:p>
        </p:txBody>
      </p:sp>
    </p:spTree>
    <p:extLst>
      <p:ext uri="{BB962C8B-B14F-4D97-AF65-F5344CB8AC3E}">
        <p14:creationId xmlns:p14="http://schemas.microsoft.com/office/powerpoint/2010/main" val="266130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652F67-6620-BE12-EE9A-BB5F2C3ACD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69F533-2A05-0C3D-E0E0-E48CDF9BAD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909B35-6274-6A85-889D-016ED27A3B60}"/>
              </a:ext>
            </a:extLst>
          </p:cNvPr>
          <p:cNvSpPr>
            <a:spLocks noGrp="1"/>
          </p:cNvSpPr>
          <p:nvPr>
            <p:ph type="dt" sz="half" idx="10"/>
          </p:nvPr>
        </p:nvSpPr>
        <p:spPr/>
        <p:txBody>
          <a:bodyPr/>
          <a:lstStyle/>
          <a:p>
            <a:fld id="{A3A90958-BB97-BC44-82DA-970EC4A03A7A}" type="datetimeFigureOut">
              <a:rPr lang="en-US" smtClean="0"/>
              <a:t>10/12/23</a:t>
            </a:fld>
            <a:endParaRPr lang="en-US"/>
          </a:p>
        </p:txBody>
      </p:sp>
      <p:sp>
        <p:nvSpPr>
          <p:cNvPr id="5" name="Footer Placeholder 4">
            <a:extLst>
              <a:ext uri="{FF2B5EF4-FFF2-40B4-BE49-F238E27FC236}">
                <a16:creationId xmlns:a16="http://schemas.microsoft.com/office/drawing/2014/main" id="{521C44BF-F02F-6A53-D450-F1E779B22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59FE89-7745-F20E-5780-AFEDB4B5FB3B}"/>
              </a:ext>
            </a:extLst>
          </p:cNvPr>
          <p:cNvSpPr>
            <a:spLocks noGrp="1"/>
          </p:cNvSpPr>
          <p:nvPr>
            <p:ph type="sldNum" sz="quarter" idx="12"/>
          </p:nvPr>
        </p:nvSpPr>
        <p:spPr/>
        <p:txBody>
          <a:bodyPr/>
          <a:lstStyle/>
          <a:p>
            <a:fld id="{97F22BAB-8415-464F-8F6F-44933053943E}" type="slidenum">
              <a:rPr lang="en-US" smtClean="0"/>
              <a:t>‹#›</a:t>
            </a:fld>
            <a:endParaRPr lang="en-US"/>
          </a:p>
        </p:txBody>
      </p:sp>
    </p:spTree>
    <p:extLst>
      <p:ext uri="{BB962C8B-B14F-4D97-AF65-F5344CB8AC3E}">
        <p14:creationId xmlns:p14="http://schemas.microsoft.com/office/powerpoint/2010/main" val="2064973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9E01-E439-813B-0FD9-EDE4BE8843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2A0D7B-C466-5D8B-1658-D19E16D7F9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768AF6-AFE4-EAB7-4028-DFA77477F166}"/>
              </a:ext>
            </a:extLst>
          </p:cNvPr>
          <p:cNvSpPr>
            <a:spLocks noGrp="1"/>
          </p:cNvSpPr>
          <p:nvPr>
            <p:ph type="dt" sz="half" idx="10"/>
          </p:nvPr>
        </p:nvSpPr>
        <p:spPr/>
        <p:txBody>
          <a:bodyPr/>
          <a:lstStyle/>
          <a:p>
            <a:fld id="{A3A90958-BB97-BC44-82DA-970EC4A03A7A}" type="datetimeFigureOut">
              <a:rPr lang="en-US" smtClean="0"/>
              <a:t>10/12/23</a:t>
            </a:fld>
            <a:endParaRPr lang="en-US"/>
          </a:p>
        </p:txBody>
      </p:sp>
      <p:sp>
        <p:nvSpPr>
          <p:cNvPr id="5" name="Footer Placeholder 4">
            <a:extLst>
              <a:ext uri="{FF2B5EF4-FFF2-40B4-BE49-F238E27FC236}">
                <a16:creationId xmlns:a16="http://schemas.microsoft.com/office/drawing/2014/main" id="{32E75219-753B-6B20-E052-12871467A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958445-32AB-093C-8318-1DC5FC1BB6D2}"/>
              </a:ext>
            </a:extLst>
          </p:cNvPr>
          <p:cNvSpPr>
            <a:spLocks noGrp="1"/>
          </p:cNvSpPr>
          <p:nvPr>
            <p:ph type="sldNum" sz="quarter" idx="12"/>
          </p:nvPr>
        </p:nvSpPr>
        <p:spPr/>
        <p:txBody>
          <a:bodyPr/>
          <a:lstStyle/>
          <a:p>
            <a:fld id="{97F22BAB-8415-464F-8F6F-44933053943E}" type="slidenum">
              <a:rPr lang="en-US" smtClean="0"/>
              <a:t>‹#›</a:t>
            </a:fld>
            <a:endParaRPr lang="en-US"/>
          </a:p>
        </p:txBody>
      </p:sp>
    </p:spTree>
    <p:extLst>
      <p:ext uri="{BB962C8B-B14F-4D97-AF65-F5344CB8AC3E}">
        <p14:creationId xmlns:p14="http://schemas.microsoft.com/office/powerpoint/2010/main" val="1352795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91E49-A44A-1833-9BB8-B5032604F3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016E01-5649-D765-9B2D-CF4E4559A0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7C9FC0-F654-C39F-C520-17491099813A}"/>
              </a:ext>
            </a:extLst>
          </p:cNvPr>
          <p:cNvSpPr>
            <a:spLocks noGrp="1"/>
          </p:cNvSpPr>
          <p:nvPr>
            <p:ph type="dt" sz="half" idx="10"/>
          </p:nvPr>
        </p:nvSpPr>
        <p:spPr/>
        <p:txBody>
          <a:bodyPr/>
          <a:lstStyle/>
          <a:p>
            <a:fld id="{A3A90958-BB97-BC44-82DA-970EC4A03A7A}" type="datetimeFigureOut">
              <a:rPr lang="en-US" smtClean="0"/>
              <a:t>10/12/23</a:t>
            </a:fld>
            <a:endParaRPr lang="en-US"/>
          </a:p>
        </p:txBody>
      </p:sp>
      <p:sp>
        <p:nvSpPr>
          <p:cNvPr id="5" name="Footer Placeholder 4">
            <a:extLst>
              <a:ext uri="{FF2B5EF4-FFF2-40B4-BE49-F238E27FC236}">
                <a16:creationId xmlns:a16="http://schemas.microsoft.com/office/drawing/2014/main" id="{65AB1E21-D5C2-CFE5-D97F-C748B0F13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02335-2AD3-2887-7329-3FC57ACF479B}"/>
              </a:ext>
            </a:extLst>
          </p:cNvPr>
          <p:cNvSpPr>
            <a:spLocks noGrp="1"/>
          </p:cNvSpPr>
          <p:nvPr>
            <p:ph type="sldNum" sz="quarter" idx="12"/>
          </p:nvPr>
        </p:nvSpPr>
        <p:spPr/>
        <p:txBody>
          <a:bodyPr/>
          <a:lstStyle/>
          <a:p>
            <a:fld id="{97F22BAB-8415-464F-8F6F-44933053943E}" type="slidenum">
              <a:rPr lang="en-US" smtClean="0"/>
              <a:t>‹#›</a:t>
            </a:fld>
            <a:endParaRPr lang="en-US"/>
          </a:p>
        </p:txBody>
      </p:sp>
    </p:spTree>
    <p:extLst>
      <p:ext uri="{BB962C8B-B14F-4D97-AF65-F5344CB8AC3E}">
        <p14:creationId xmlns:p14="http://schemas.microsoft.com/office/powerpoint/2010/main" val="732901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260CE-7AAA-8D50-6F3D-D11A9E0E35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02C3AB-DF1C-2C88-3F9D-AD0EB971C4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12FE5F-4A96-8746-991B-590D563F6F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16C701-1788-4EF1-EB65-896A835AE991}"/>
              </a:ext>
            </a:extLst>
          </p:cNvPr>
          <p:cNvSpPr>
            <a:spLocks noGrp="1"/>
          </p:cNvSpPr>
          <p:nvPr>
            <p:ph type="dt" sz="half" idx="10"/>
          </p:nvPr>
        </p:nvSpPr>
        <p:spPr/>
        <p:txBody>
          <a:bodyPr/>
          <a:lstStyle/>
          <a:p>
            <a:fld id="{A3A90958-BB97-BC44-82DA-970EC4A03A7A}" type="datetimeFigureOut">
              <a:rPr lang="en-US" smtClean="0"/>
              <a:t>10/12/23</a:t>
            </a:fld>
            <a:endParaRPr lang="en-US"/>
          </a:p>
        </p:txBody>
      </p:sp>
      <p:sp>
        <p:nvSpPr>
          <p:cNvPr id="6" name="Footer Placeholder 5">
            <a:extLst>
              <a:ext uri="{FF2B5EF4-FFF2-40B4-BE49-F238E27FC236}">
                <a16:creationId xmlns:a16="http://schemas.microsoft.com/office/drawing/2014/main" id="{7F62B271-C2A0-941D-003E-51D8C485C9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E356E2-3B48-7000-52C9-42CEC3063F38}"/>
              </a:ext>
            </a:extLst>
          </p:cNvPr>
          <p:cNvSpPr>
            <a:spLocks noGrp="1"/>
          </p:cNvSpPr>
          <p:nvPr>
            <p:ph type="sldNum" sz="quarter" idx="12"/>
          </p:nvPr>
        </p:nvSpPr>
        <p:spPr/>
        <p:txBody>
          <a:bodyPr/>
          <a:lstStyle/>
          <a:p>
            <a:fld id="{97F22BAB-8415-464F-8F6F-44933053943E}" type="slidenum">
              <a:rPr lang="en-US" smtClean="0"/>
              <a:t>‹#›</a:t>
            </a:fld>
            <a:endParaRPr lang="en-US"/>
          </a:p>
        </p:txBody>
      </p:sp>
    </p:spTree>
    <p:extLst>
      <p:ext uri="{BB962C8B-B14F-4D97-AF65-F5344CB8AC3E}">
        <p14:creationId xmlns:p14="http://schemas.microsoft.com/office/powerpoint/2010/main" val="1919405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2F5E3-83D4-4C36-E454-E6B6554F99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81010E-1237-70D1-B5C0-994FCDA120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AF5F02-4A96-C278-F961-E9D2673667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FB386C-11B3-AC4F-809E-CE1788E424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9ECA67-1149-9317-23DC-C1E85D260E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47467A-07F7-E441-BB13-ACD128BADCA4}"/>
              </a:ext>
            </a:extLst>
          </p:cNvPr>
          <p:cNvSpPr>
            <a:spLocks noGrp="1"/>
          </p:cNvSpPr>
          <p:nvPr>
            <p:ph type="dt" sz="half" idx="10"/>
          </p:nvPr>
        </p:nvSpPr>
        <p:spPr/>
        <p:txBody>
          <a:bodyPr/>
          <a:lstStyle/>
          <a:p>
            <a:fld id="{A3A90958-BB97-BC44-82DA-970EC4A03A7A}" type="datetimeFigureOut">
              <a:rPr lang="en-US" smtClean="0"/>
              <a:t>10/12/23</a:t>
            </a:fld>
            <a:endParaRPr lang="en-US"/>
          </a:p>
        </p:txBody>
      </p:sp>
      <p:sp>
        <p:nvSpPr>
          <p:cNvPr id="8" name="Footer Placeholder 7">
            <a:extLst>
              <a:ext uri="{FF2B5EF4-FFF2-40B4-BE49-F238E27FC236}">
                <a16:creationId xmlns:a16="http://schemas.microsoft.com/office/drawing/2014/main" id="{6309C50B-5DCA-CDEF-1843-C5C2574753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EE0F74-C4E3-CFE5-09FF-A4C9B9FC1494}"/>
              </a:ext>
            </a:extLst>
          </p:cNvPr>
          <p:cNvSpPr>
            <a:spLocks noGrp="1"/>
          </p:cNvSpPr>
          <p:nvPr>
            <p:ph type="sldNum" sz="quarter" idx="12"/>
          </p:nvPr>
        </p:nvSpPr>
        <p:spPr/>
        <p:txBody>
          <a:bodyPr/>
          <a:lstStyle/>
          <a:p>
            <a:fld id="{97F22BAB-8415-464F-8F6F-44933053943E}" type="slidenum">
              <a:rPr lang="en-US" smtClean="0"/>
              <a:t>‹#›</a:t>
            </a:fld>
            <a:endParaRPr lang="en-US"/>
          </a:p>
        </p:txBody>
      </p:sp>
    </p:spTree>
    <p:extLst>
      <p:ext uri="{BB962C8B-B14F-4D97-AF65-F5344CB8AC3E}">
        <p14:creationId xmlns:p14="http://schemas.microsoft.com/office/powerpoint/2010/main" val="482907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68AB-0EAA-3047-AD54-79FC400FDC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68BB38-A4CA-C7D3-9766-89651958A887}"/>
              </a:ext>
            </a:extLst>
          </p:cNvPr>
          <p:cNvSpPr>
            <a:spLocks noGrp="1"/>
          </p:cNvSpPr>
          <p:nvPr>
            <p:ph type="dt" sz="half" idx="10"/>
          </p:nvPr>
        </p:nvSpPr>
        <p:spPr/>
        <p:txBody>
          <a:bodyPr/>
          <a:lstStyle/>
          <a:p>
            <a:fld id="{A3A90958-BB97-BC44-82DA-970EC4A03A7A}" type="datetimeFigureOut">
              <a:rPr lang="en-US" smtClean="0"/>
              <a:t>10/12/23</a:t>
            </a:fld>
            <a:endParaRPr lang="en-US"/>
          </a:p>
        </p:txBody>
      </p:sp>
      <p:sp>
        <p:nvSpPr>
          <p:cNvPr id="4" name="Footer Placeholder 3">
            <a:extLst>
              <a:ext uri="{FF2B5EF4-FFF2-40B4-BE49-F238E27FC236}">
                <a16:creationId xmlns:a16="http://schemas.microsoft.com/office/drawing/2014/main" id="{B48CC8C9-4DC3-3ABA-6BE4-30B8426E0A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22622F-6F8C-3614-3402-F46FA27C26B2}"/>
              </a:ext>
            </a:extLst>
          </p:cNvPr>
          <p:cNvSpPr>
            <a:spLocks noGrp="1"/>
          </p:cNvSpPr>
          <p:nvPr>
            <p:ph type="sldNum" sz="quarter" idx="12"/>
          </p:nvPr>
        </p:nvSpPr>
        <p:spPr/>
        <p:txBody>
          <a:bodyPr/>
          <a:lstStyle/>
          <a:p>
            <a:fld id="{97F22BAB-8415-464F-8F6F-44933053943E}" type="slidenum">
              <a:rPr lang="en-US" smtClean="0"/>
              <a:t>‹#›</a:t>
            </a:fld>
            <a:endParaRPr lang="en-US"/>
          </a:p>
        </p:txBody>
      </p:sp>
    </p:spTree>
    <p:extLst>
      <p:ext uri="{BB962C8B-B14F-4D97-AF65-F5344CB8AC3E}">
        <p14:creationId xmlns:p14="http://schemas.microsoft.com/office/powerpoint/2010/main" val="2887887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DF48EA-57AF-EFAA-DF90-31A1B254793B}"/>
              </a:ext>
            </a:extLst>
          </p:cNvPr>
          <p:cNvSpPr>
            <a:spLocks noGrp="1"/>
          </p:cNvSpPr>
          <p:nvPr>
            <p:ph type="dt" sz="half" idx="10"/>
          </p:nvPr>
        </p:nvSpPr>
        <p:spPr/>
        <p:txBody>
          <a:bodyPr/>
          <a:lstStyle/>
          <a:p>
            <a:fld id="{A3A90958-BB97-BC44-82DA-970EC4A03A7A}" type="datetimeFigureOut">
              <a:rPr lang="en-US" smtClean="0"/>
              <a:t>10/12/23</a:t>
            </a:fld>
            <a:endParaRPr lang="en-US"/>
          </a:p>
        </p:txBody>
      </p:sp>
      <p:sp>
        <p:nvSpPr>
          <p:cNvPr id="3" name="Footer Placeholder 2">
            <a:extLst>
              <a:ext uri="{FF2B5EF4-FFF2-40B4-BE49-F238E27FC236}">
                <a16:creationId xmlns:a16="http://schemas.microsoft.com/office/drawing/2014/main" id="{96485EFB-1D5F-47A9-F4D1-6B8AD3C571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DA62F-2112-6249-FA7C-D7FE66A46DC4}"/>
              </a:ext>
            </a:extLst>
          </p:cNvPr>
          <p:cNvSpPr>
            <a:spLocks noGrp="1"/>
          </p:cNvSpPr>
          <p:nvPr>
            <p:ph type="sldNum" sz="quarter" idx="12"/>
          </p:nvPr>
        </p:nvSpPr>
        <p:spPr/>
        <p:txBody>
          <a:bodyPr/>
          <a:lstStyle/>
          <a:p>
            <a:fld id="{97F22BAB-8415-464F-8F6F-44933053943E}" type="slidenum">
              <a:rPr lang="en-US" smtClean="0"/>
              <a:t>‹#›</a:t>
            </a:fld>
            <a:endParaRPr lang="en-US"/>
          </a:p>
        </p:txBody>
      </p:sp>
    </p:spTree>
    <p:extLst>
      <p:ext uri="{BB962C8B-B14F-4D97-AF65-F5344CB8AC3E}">
        <p14:creationId xmlns:p14="http://schemas.microsoft.com/office/powerpoint/2010/main" val="809833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36AC5-3394-875D-5F11-1B1DB2C35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2EF77C-D372-19D8-F675-FFC1085084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948D9-2F94-7782-EAAE-2FE1322605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ABE95E-9755-A481-9C51-D111F2F71E47}"/>
              </a:ext>
            </a:extLst>
          </p:cNvPr>
          <p:cNvSpPr>
            <a:spLocks noGrp="1"/>
          </p:cNvSpPr>
          <p:nvPr>
            <p:ph type="dt" sz="half" idx="10"/>
          </p:nvPr>
        </p:nvSpPr>
        <p:spPr/>
        <p:txBody>
          <a:bodyPr/>
          <a:lstStyle/>
          <a:p>
            <a:fld id="{A3A90958-BB97-BC44-82DA-970EC4A03A7A}" type="datetimeFigureOut">
              <a:rPr lang="en-US" smtClean="0"/>
              <a:t>10/12/23</a:t>
            </a:fld>
            <a:endParaRPr lang="en-US"/>
          </a:p>
        </p:txBody>
      </p:sp>
      <p:sp>
        <p:nvSpPr>
          <p:cNvPr id="6" name="Footer Placeholder 5">
            <a:extLst>
              <a:ext uri="{FF2B5EF4-FFF2-40B4-BE49-F238E27FC236}">
                <a16:creationId xmlns:a16="http://schemas.microsoft.com/office/drawing/2014/main" id="{83BD04AF-82B6-CC04-AE03-2559411AC9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06850A-AB86-A475-4CEB-41B263068DFC}"/>
              </a:ext>
            </a:extLst>
          </p:cNvPr>
          <p:cNvSpPr>
            <a:spLocks noGrp="1"/>
          </p:cNvSpPr>
          <p:nvPr>
            <p:ph type="sldNum" sz="quarter" idx="12"/>
          </p:nvPr>
        </p:nvSpPr>
        <p:spPr/>
        <p:txBody>
          <a:bodyPr/>
          <a:lstStyle/>
          <a:p>
            <a:fld id="{97F22BAB-8415-464F-8F6F-44933053943E}" type="slidenum">
              <a:rPr lang="en-US" smtClean="0"/>
              <a:t>‹#›</a:t>
            </a:fld>
            <a:endParaRPr lang="en-US"/>
          </a:p>
        </p:txBody>
      </p:sp>
    </p:spTree>
    <p:extLst>
      <p:ext uri="{BB962C8B-B14F-4D97-AF65-F5344CB8AC3E}">
        <p14:creationId xmlns:p14="http://schemas.microsoft.com/office/powerpoint/2010/main" val="3732309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4571-0F32-FA83-78A8-5744D1186B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8BF83F-E926-2384-FF57-B1A430D2C5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5D53C3-5A92-CEC2-FF41-AADF4AFC8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9D553A-9269-7352-E6AD-CA64A3C15D23}"/>
              </a:ext>
            </a:extLst>
          </p:cNvPr>
          <p:cNvSpPr>
            <a:spLocks noGrp="1"/>
          </p:cNvSpPr>
          <p:nvPr>
            <p:ph type="dt" sz="half" idx="10"/>
          </p:nvPr>
        </p:nvSpPr>
        <p:spPr/>
        <p:txBody>
          <a:bodyPr/>
          <a:lstStyle/>
          <a:p>
            <a:fld id="{A3A90958-BB97-BC44-82DA-970EC4A03A7A}" type="datetimeFigureOut">
              <a:rPr lang="en-US" smtClean="0"/>
              <a:t>10/12/23</a:t>
            </a:fld>
            <a:endParaRPr lang="en-US"/>
          </a:p>
        </p:txBody>
      </p:sp>
      <p:sp>
        <p:nvSpPr>
          <p:cNvPr id="6" name="Footer Placeholder 5">
            <a:extLst>
              <a:ext uri="{FF2B5EF4-FFF2-40B4-BE49-F238E27FC236}">
                <a16:creationId xmlns:a16="http://schemas.microsoft.com/office/drawing/2014/main" id="{CE8E8CD8-1DB4-BC19-432D-F03BF92A13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F6F55B-19BC-5E5E-2A2E-79A1700E8099}"/>
              </a:ext>
            </a:extLst>
          </p:cNvPr>
          <p:cNvSpPr>
            <a:spLocks noGrp="1"/>
          </p:cNvSpPr>
          <p:nvPr>
            <p:ph type="sldNum" sz="quarter" idx="12"/>
          </p:nvPr>
        </p:nvSpPr>
        <p:spPr/>
        <p:txBody>
          <a:bodyPr/>
          <a:lstStyle/>
          <a:p>
            <a:fld id="{97F22BAB-8415-464F-8F6F-44933053943E}" type="slidenum">
              <a:rPr lang="en-US" smtClean="0"/>
              <a:t>‹#›</a:t>
            </a:fld>
            <a:endParaRPr lang="en-US"/>
          </a:p>
        </p:txBody>
      </p:sp>
    </p:spTree>
    <p:extLst>
      <p:ext uri="{BB962C8B-B14F-4D97-AF65-F5344CB8AC3E}">
        <p14:creationId xmlns:p14="http://schemas.microsoft.com/office/powerpoint/2010/main" val="62229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569F4E-ED36-820C-F4F5-0BB0DDEC54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96ED04-7A11-77FE-2309-D8F58F7D13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D43D3-8792-1253-E1C6-7040698032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A90958-BB97-BC44-82DA-970EC4A03A7A}" type="datetimeFigureOut">
              <a:rPr lang="en-US" smtClean="0"/>
              <a:t>10/12/23</a:t>
            </a:fld>
            <a:endParaRPr lang="en-US"/>
          </a:p>
        </p:txBody>
      </p:sp>
      <p:sp>
        <p:nvSpPr>
          <p:cNvPr id="5" name="Footer Placeholder 4">
            <a:extLst>
              <a:ext uri="{FF2B5EF4-FFF2-40B4-BE49-F238E27FC236}">
                <a16:creationId xmlns:a16="http://schemas.microsoft.com/office/drawing/2014/main" id="{83D2FE35-C863-4CE2-ACA5-765FF4DF61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2041F5-D0E0-A63F-1DD2-9EAAFCD743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F22BAB-8415-464F-8F6F-44933053943E}" type="slidenum">
              <a:rPr lang="en-US" smtClean="0"/>
              <a:t>‹#›</a:t>
            </a:fld>
            <a:endParaRPr lang="en-US"/>
          </a:p>
        </p:txBody>
      </p:sp>
    </p:spTree>
    <p:extLst>
      <p:ext uri="{BB962C8B-B14F-4D97-AF65-F5344CB8AC3E}">
        <p14:creationId xmlns:p14="http://schemas.microsoft.com/office/powerpoint/2010/main" val="766868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6706AA-EEB3-2E4F-B4FB-66429C2F46E2}"/>
              </a:ext>
            </a:extLst>
          </p:cNvPr>
          <p:cNvSpPr txBox="1"/>
          <p:nvPr/>
        </p:nvSpPr>
        <p:spPr>
          <a:xfrm>
            <a:off x="347241" y="841053"/>
            <a:ext cx="9657176" cy="830997"/>
          </a:xfrm>
          <a:prstGeom prst="rect">
            <a:avLst/>
          </a:prstGeom>
          <a:noFill/>
        </p:spPr>
        <p:txBody>
          <a:bodyPr wrap="square" rtlCol="0">
            <a:spAutoFit/>
          </a:bodyPr>
          <a:lstStyle/>
          <a:p>
            <a:r>
              <a:rPr lang="en-US" sz="2400" b="1" dirty="0"/>
              <a:t>Plotting and stuff</a:t>
            </a:r>
          </a:p>
          <a:p>
            <a:r>
              <a:rPr lang="en-US" sz="2400" dirty="0"/>
              <a:t>(log into the Jupyter server as student1, password s1)</a:t>
            </a:r>
          </a:p>
        </p:txBody>
      </p:sp>
      <p:sp>
        <p:nvSpPr>
          <p:cNvPr id="5" name="TextBox 4">
            <a:extLst>
              <a:ext uri="{FF2B5EF4-FFF2-40B4-BE49-F238E27FC236}">
                <a16:creationId xmlns:a16="http://schemas.microsoft.com/office/drawing/2014/main" id="{9F2BEE5D-8EAD-8821-956D-EF22433BB4F1}"/>
              </a:ext>
            </a:extLst>
          </p:cNvPr>
          <p:cNvSpPr txBox="1"/>
          <p:nvPr/>
        </p:nvSpPr>
        <p:spPr>
          <a:xfrm>
            <a:off x="347241" y="185195"/>
            <a:ext cx="5165201" cy="461665"/>
          </a:xfrm>
          <a:prstGeom prst="rect">
            <a:avLst/>
          </a:prstGeom>
          <a:noFill/>
        </p:spPr>
        <p:txBody>
          <a:bodyPr wrap="square" rtlCol="0">
            <a:spAutoFit/>
          </a:bodyPr>
          <a:lstStyle/>
          <a:p>
            <a:r>
              <a:rPr lang="en-US" sz="2400" b="1" dirty="0"/>
              <a:t>Week 1</a:t>
            </a:r>
          </a:p>
        </p:txBody>
      </p:sp>
    </p:spTree>
    <p:extLst>
      <p:ext uri="{BB962C8B-B14F-4D97-AF65-F5344CB8AC3E}">
        <p14:creationId xmlns:p14="http://schemas.microsoft.com/office/powerpoint/2010/main" val="1029145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5FBBD3-BEF0-B849-A644-76FE66A95864}"/>
              </a:ext>
            </a:extLst>
          </p:cNvPr>
          <p:cNvSpPr txBox="1"/>
          <p:nvPr/>
        </p:nvSpPr>
        <p:spPr>
          <a:xfrm>
            <a:off x="347241" y="185195"/>
            <a:ext cx="5165201" cy="461665"/>
          </a:xfrm>
          <a:prstGeom prst="rect">
            <a:avLst/>
          </a:prstGeom>
          <a:noFill/>
        </p:spPr>
        <p:txBody>
          <a:bodyPr wrap="square" rtlCol="0">
            <a:spAutoFit/>
          </a:bodyPr>
          <a:lstStyle/>
          <a:p>
            <a:r>
              <a:rPr lang="en-US" sz="2400" b="1" dirty="0"/>
              <a:t>Weeks 3-4</a:t>
            </a:r>
          </a:p>
        </p:txBody>
      </p:sp>
      <p:sp>
        <p:nvSpPr>
          <p:cNvPr id="16" name="TextBox 15">
            <a:extLst>
              <a:ext uri="{FF2B5EF4-FFF2-40B4-BE49-F238E27FC236}">
                <a16:creationId xmlns:a16="http://schemas.microsoft.com/office/drawing/2014/main" id="{24DD1CBB-FE4C-A7D1-EE2E-0E41377A4A0B}"/>
              </a:ext>
            </a:extLst>
          </p:cNvPr>
          <p:cNvSpPr txBox="1"/>
          <p:nvPr/>
        </p:nvSpPr>
        <p:spPr>
          <a:xfrm>
            <a:off x="347241" y="789140"/>
            <a:ext cx="3144104" cy="2677656"/>
          </a:xfrm>
          <a:prstGeom prst="rect">
            <a:avLst/>
          </a:prstGeom>
          <a:noFill/>
        </p:spPr>
        <p:txBody>
          <a:bodyPr wrap="square" rtlCol="0">
            <a:spAutoFit/>
          </a:bodyPr>
          <a:lstStyle/>
          <a:p>
            <a:r>
              <a:rPr lang="en-US" sz="2400" b="1" dirty="0"/>
              <a:t>Structure of the atmosphere, part 2</a:t>
            </a:r>
          </a:p>
          <a:p>
            <a:r>
              <a:rPr lang="en-US" sz="2400" dirty="0"/>
              <a:t>Provide the names of these layers:</a:t>
            </a:r>
          </a:p>
          <a:p>
            <a:endParaRPr lang="en-US" sz="2400" dirty="0"/>
          </a:p>
          <a:p>
            <a:pPr marL="457200" indent="-457200">
              <a:buFont typeface="+mj-lt"/>
              <a:buAutoNum type="alphaUcPeriod"/>
            </a:pPr>
            <a:r>
              <a:rPr lang="en-US" sz="2400" dirty="0"/>
              <a:t>____</a:t>
            </a:r>
          </a:p>
          <a:p>
            <a:pPr marL="457200" indent="-457200">
              <a:buFont typeface="+mj-lt"/>
              <a:buAutoNum type="alphaUcPeriod"/>
            </a:pPr>
            <a:r>
              <a:rPr lang="en-US" sz="2400" dirty="0"/>
              <a:t>____</a:t>
            </a:r>
          </a:p>
        </p:txBody>
      </p:sp>
      <p:pic>
        <p:nvPicPr>
          <p:cNvPr id="8" name="Picture 6" descr="Structure of atmosphere by Muhammad Fahad Ansari 12IEEM14">
            <a:extLst>
              <a:ext uri="{FF2B5EF4-FFF2-40B4-BE49-F238E27FC236}">
                <a16:creationId xmlns:a16="http://schemas.microsoft.com/office/drawing/2014/main" id="{A00B34D9-3F34-8890-2F1B-AD5E16B01B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126"/>
          <a:stretch/>
        </p:blipFill>
        <p:spPr bwMode="auto">
          <a:xfrm>
            <a:off x="3131506" y="416027"/>
            <a:ext cx="9060493" cy="624317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3D1C97C-C1BA-DF87-AB00-7B5C78FFBB94}"/>
              </a:ext>
            </a:extLst>
          </p:cNvPr>
          <p:cNvPicPr>
            <a:picLocks noChangeAspect="1"/>
          </p:cNvPicPr>
          <p:nvPr/>
        </p:nvPicPr>
        <p:blipFill>
          <a:blip r:embed="rId3"/>
          <a:stretch>
            <a:fillRect/>
          </a:stretch>
        </p:blipFill>
        <p:spPr>
          <a:xfrm>
            <a:off x="4148638" y="4665945"/>
            <a:ext cx="1765300" cy="457200"/>
          </a:xfrm>
          <a:prstGeom prst="rect">
            <a:avLst/>
          </a:prstGeom>
        </p:spPr>
      </p:pic>
      <p:pic>
        <p:nvPicPr>
          <p:cNvPr id="18" name="Picture 17">
            <a:extLst>
              <a:ext uri="{FF2B5EF4-FFF2-40B4-BE49-F238E27FC236}">
                <a16:creationId xmlns:a16="http://schemas.microsoft.com/office/drawing/2014/main" id="{E7D314F6-B5C5-1886-D4B8-5530932E2E44}"/>
              </a:ext>
            </a:extLst>
          </p:cNvPr>
          <p:cNvPicPr>
            <a:picLocks noChangeAspect="1"/>
          </p:cNvPicPr>
          <p:nvPr/>
        </p:nvPicPr>
        <p:blipFill>
          <a:blip r:embed="rId3"/>
          <a:stretch>
            <a:fillRect/>
          </a:stretch>
        </p:blipFill>
        <p:spPr>
          <a:xfrm>
            <a:off x="9399131" y="4437345"/>
            <a:ext cx="1765300" cy="457200"/>
          </a:xfrm>
          <a:prstGeom prst="rect">
            <a:avLst/>
          </a:prstGeom>
        </p:spPr>
      </p:pic>
      <p:pic>
        <p:nvPicPr>
          <p:cNvPr id="19" name="Picture 18">
            <a:extLst>
              <a:ext uri="{FF2B5EF4-FFF2-40B4-BE49-F238E27FC236}">
                <a16:creationId xmlns:a16="http://schemas.microsoft.com/office/drawing/2014/main" id="{63C203E2-07D5-D9BC-57C5-18CAD2238C4E}"/>
              </a:ext>
            </a:extLst>
          </p:cNvPr>
          <p:cNvPicPr>
            <a:picLocks noChangeAspect="1"/>
          </p:cNvPicPr>
          <p:nvPr/>
        </p:nvPicPr>
        <p:blipFill>
          <a:blip r:embed="rId4"/>
          <a:stretch>
            <a:fillRect/>
          </a:stretch>
        </p:blipFill>
        <p:spPr>
          <a:xfrm>
            <a:off x="4300690" y="5353977"/>
            <a:ext cx="1638300" cy="393700"/>
          </a:xfrm>
          <a:prstGeom prst="rect">
            <a:avLst/>
          </a:prstGeom>
        </p:spPr>
      </p:pic>
      <p:sp>
        <p:nvSpPr>
          <p:cNvPr id="20" name="TextBox 19">
            <a:extLst>
              <a:ext uri="{FF2B5EF4-FFF2-40B4-BE49-F238E27FC236}">
                <a16:creationId xmlns:a16="http://schemas.microsoft.com/office/drawing/2014/main" id="{0F4D139D-70F2-2DFC-957D-533BBBE0C15A}"/>
              </a:ext>
            </a:extLst>
          </p:cNvPr>
          <p:cNvSpPr txBox="1"/>
          <p:nvPr/>
        </p:nvSpPr>
        <p:spPr>
          <a:xfrm>
            <a:off x="3887331" y="4475822"/>
            <a:ext cx="826718" cy="461665"/>
          </a:xfrm>
          <a:prstGeom prst="rect">
            <a:avLst/>
          </a:prstGeom>
          <a:noFill/>
        </p:spPr>
        <p:txBody>
          <a:bodyPr wrap="square" rtlCol="0">
            <a:spAutoFit/>
          </a:bodyPr>
          <a:lstStyle/>
          <a:p>
            <a:r>
              <a:rPr lang="en-US" sz="2400" dirty="0"/>
              <a:t>A</a:t>
            </a:r>
          </a:p>
        </p:txBody>
      </p:sp>
      <p:sp>
        <p:nvSpPr>
          <p:cNvPr id="21" name="TextBox 20">
            <a:extLst>
              <a:ext uri="{FF2B5EF4-FFF2-40B4-BE49-F238E27FC236}">
                <a16:creationId xmlns:a16="http://schemas.microsoft.com/office/drawing/2014/main" id="{AE02ECB1-A10E-CA06-4575-211DB50F18AC}"/>
              </a:ext>
            </a:extLst>
          </p:cNvPr>
          <p:cNvSpPr txBox="1"/>
          <p:nvPr/>
        </p:nvSpPr>
        <p:spPr>
          <a:xfrm>
            <a:off x="3887331" y="5379388"/>
            <a:ext cx="826718" cy="461665"/>
          </a:xfrm>
          <a:prstGeom prst="rect">
            <a:avLst/>
          </a:prstGeom>
          <a:noFill/>
        </p:spPr>
        <p:txBody>
          <a:bodyPr wrap="square" rtlCol="0">
            <a:spAutoFit/>
          </a:bodyPr>
          <a:lstStyle/>
          <a:p>
            <a:r>
              <a:rPr lang="en-US" sz="2400" dirty="0"/>
              <a:t>B</a:t>
            </a:r>
          </a:p>
        </p:txBody>
      </p:sp>
    </p:spTree>
    <p:extLst>
      <p:ext uri="{BB962C8B-B14F-4D97-AF65-F5344CB8AC3E}">
        <p14:creationId xmlns:p14="http://schemas.microsoft.com/office/powerpoint/2010/main" val="3460277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5FBBD3-BEF0-B849-A644-76FE66A95864}"/>
              </a:ext>
            </a:extLst>
          </p:cNvPr>
          <p:cNvSpPr txBox="1"/>
          <p:nvPr/>
        </p:nvSpPr>
        <p:spPr>
          <a:xfrm>
            <a:off x="347241" y="185195"/>
            <a:ext cx="5165201" cy="461665"/>
          </a:xfrm>
          <a:prstGeom prst="rect">
            <a:avLst/>
          </a:prstGeom>
          <a:noFill/>
        </p:spPr>
        <p:txBody>
          <a:bodyPr wrap="square" rtlCol="0">
            <a:spAutoFit/>
          </a:bodyPr>
          <a:lstStyle/>
          <a:p>
            <a:r>
              <a:rPr lang="en-US" sz="2400" b="1" dirty="0"/>
              <a:t>Weeks 3-4</a:t>
            </a:r>
          </a:p>
        </p:txBody>
      </p:sp>
      <p:sp>
        <p:nvSpPr>
          <p:cNvPr id="16" name="TextBox 15">
            <a:extLst>
              <a:ext uri="{FF2B5EF4-FFF2-40B4-BE49-F238E27FC236}">
                <a16:creationId xmlns:a16="http://schemas.microsoft.com/office/drawing/2014/main" id="{24DD1CBB-FE4C-A7D1-EE2E-0E41377A4A0B}"/>
              </a:ext>
            </a:extLst>
          </p:cNvPr>
          <p:cNvSpPr txBox="1"/>
          <p:nvPr/>
        </p:nvSpPr>
        <p:spPr>
          <a:xfrm>
            <a:off x="347241" y="739036"/>
            <a:ext cx="8248119" cy="2677656"/>
          </a:xfrm>
          <a:prstGeom prst="rect">
            <a:avLst/>
          </a:prstGeom>
          <a:noFill/>
        </p:spPr>
        <p:txBody>
          <a:bodyPr wrap="square" rtlCol="0">
            <a:spAutoFit/>
          </a:bodyPr>
          <a:lstStyle/>
          <a:p>
            <a:r>
              <a:rPr lang="en-US" sz="2400" b="1" dirty="0"/>
              <a:t>Composition of the atmosphere</a:t>
            </a:r>
          </a:p>
          <a:p>
            <a:r>
              <a:rPr lang="en-US" sz="2400" dirty="0"/>
              <a:t>Provide the names of (or point to) these molecules:</a:t>
            </a:r>
          </a:p>
          <a:p>
            <a:endParaRPr lang="en-US" sz="2400" dirty="0"/>
          </a:p>
          <a:p>
            <a:pPr marL="457200" indent="-457200">
              <a:buFont typeface="+mj-lt"/>
              <a:buAutoNum type="alphaUcPeriod"/>
            </a:pPr>
            <a:r>
              <a:rPr lang="en-US" sz="2400" dirty="0"/>
              <a:t>Most abundant molecule in Earth’s atmosphere: ____</a:t>
            </a:r>
          </a:p>
          <a:p>
            <a:pPr marL="457200" indent="-457200">
              <a:buFont typeface="+mj-lt"/>
              <a:buAutoNum type="alphaUcPeriod"/>
            </a:pPr>
            <a:r>
              <a:rPr lang="en-US" sz="2400" dirty="0"/>
              <a:t>2</a:t>
            </a:r>
            <a:r>
              <a:rPr lang="en-US" sz="2400" baseline="30000" dirty="0"/>
              <a:t>nd</a:t>
            </a:r>
            <a:r>
              <a:rPr lang="en-US" sz="2400" dirty="0"/>
              <a:t> most abundant molecule: ____</a:t>
            </a:r>
          </a:p>
          <a:p>
            <a:pPr marL="457200" indent="-457200">
              <a:buFont typeface="+mj-lt"/>
              <a:buAutoNum type="alphaUcPeriod"/>
            </a:pPr>
            <a:r>
              <a:rPr lang="en-US" sz="2400" dirty="0"/>
              <a:t>#1 greenhouse gas on Earth: ____</a:t>
            </a:r>
          </a:p>
          <a:p>
            <a:pPr marL="457200" indent="-457200">
              <a:buFont typeface="+mj-lt"/>
              <a:buAutoNum type="alphaUcPeriod"/>
            </a:pPr>
            <a:r>
              <a:rPr lang="en-US" sz="2400" dirty="0"/>
              <a:t>#2 greenhouse gas on Earth: ____</a:t>
            </a:r>
          </a:p>
        </p:txBody>
      </p:sp>
      <p:pic>
        <p:nvPicPr>
          <p:cNvPr id="2" name="Picture 2" descr="Molecular structures of the gases that make up the earth's atmosphere Stock Photo, Royalty Free ...">
            <a:extLst>
              <a:ext uri="{FF2B5EF4-FFF2-40B4-BE49-F238E27FC236}">
                <a16:creationId xmlns:a16="http://schemas.microsoft.com/office/drawing/2014/main" id="{E636CB80-3766-61DA-60A3-65B4A15D4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3289" y="2335403"/>
            <a:ext cx="5330020" cy="4362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241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5FBBD3-BEF0-B849-A644-76FE66A95864}"/>
              </a:ext>
            </a:extLst>
          </p:cNvPr>
          <p:cNvSpPr txBox="1"/>
          <p:nvPr/>
        </p:nvSpPr>
        <p:spPr>
          <a:xfrm>
            <a:off x="347241" y="185195"/>
            <a:ext cx="5165201" cy="461665"/>
          </a:xfrm>
          <a:prstGeom prst="rect">
            <a:avLst/>
          </a:prstGeom>
          <a:noFill/>
        </p:spPr>
        <p:txBody>
          <a:bodyPr wrap="square" rtlCol="0">
            <a:spAutoFit/>
          </a:bodyPr>
          <a:lstStyle/>
          <a:p>
            <a:r>
              <a:rPr lang="en-US" sz="2400" b="1" dirty="0"/>
              <a:t>Week 5</a:t>
            </a:r>
          </a:p>
        </p:txBody>
      </p:sp>
      <p:grpSp>
        <p:nvGrpSpPr>
          <p:cNvPr id="2" name="Group 1">
            <a:extLst>
              <a:ext uri="{FF2B5EF4-FFF2-40B4-BE49-F238E27FC236}">
                <a16:creationId xmlns:a16="http://schemas.microsoft.com/office/drawing/2014/main" id="{FB6FCA2E-0E6D-CF12-36DA-D7E59DFC8263}"/>
              </a:ext>
            </a:extLst>
          </p:cNvPr>
          <p:cNvGrpSpPr>
            <a:grpSpLocks noChangeAspect="1"/>
          </p:cNvGrpSpPr>
          <p:nvPr/>
        </p:nvGrpSpPr>
        <p:grpSpPr>
          <a:xfrm>
            <a:off x="4592141" y="2012002"/>
            <a:ext cx="7252618" cy="3656040"/>
            <a:chOff x="973348" y="1086224"/>
            <a:chExt cx="8371879" cy="4220259"/>
          </a:xfrm>
        </p:grpSpPr>
        <p:pic>
          <p:nvPicPr>
            <p:cNvPr id="3" name="Picture 2">
              <a:extLst>
                <a:ext uri="{FF2B5EF4-FFF2-40B4-BE49-F238E27FC236}">
                  <a16:creationId xmlns:a16="http://schemas.microsoft.com/office/drawing/2014/main" id="{3E36E506-BED2-9FDB-4AC1-DC4C6441837E}"/>
                </a:ext>
              </a:extLst>
            </p:cNvPr>
            <p:cNvPicPr>
              <a:picLocks noChangeAspect="1"/>
            </p:cNvPicPr>
            <p:nvPr/>
          </p:nvPicPr>
          <p:blipFill rotWithShape="1">
            <a:blip r:embed="rId2"/>
            <a:srcRect t="8642" b="18725"/>
            <a:stretch/>
          </p:blipFill>
          <p:spPr>
            <a:xfrm>
              <a:off x="973348" y="1086224"/>
              <a:ext cx="8067782" cy="3793930"/>
            </a:xfrm>
            <a:prstGeom prst="rect">
              <a:avLst/>
            </a:prstGeom>
          </p:spPr>
        </p:pic>
        <p:sp>
          <p:nvSpPr>
            <p:cNvPr id="4" name="TextBox 3">
              <a:extLst>
                <a:ext uri="{FF2B5EF4-FFF2-40B4-BE49-F238E27FC236}">
                  <a16:creationId xmlns:a16="http://schemas.microsoft.com/office/drawing/2014/main" id="{E82AB501-1854-27D0-EBC7-F9968080945C}"/>
                </a:ext>
              </a:extLst>
            </p:cNvPr>
            <p:cNvSpPr txBox="1"/>
            <p:nvPr/>
          </p:nvSpPr>
          <p:spPr>
            <a:xfrm>
              <a:off x="1277445" y="4880154"/>
              <a:ext cx="8067782" cy="426329"/>
            </a:xfrm>
            <a:prstGeom prst="rect">
              <a:avLst/>
            </a:prstGeom>
            <a:noFill/>
          </p:spPr>
          <p:txBody>
            <a:bodyPr wrap="square" rtlCol="0">
              <a:spAutoFit/>
            </a:bodyPr>
            <a:lstStyle/>
            <a:p>
              <a:r>
                <a:rPr lang="en-US" b="1" dirty="0">
                  <a:solidFill>
                    <a:srgbClr val="7030A0"/>
                  </a:solidFill>
                </a:rPr>
                <a:t>400,000 </a:t>
              </a:r>
              <a:r>
                <a:rPr lang="en-US" b="1" dirty="0" err="1">
                  <a:solidFill>
                    <a:srgbClr val="7030A0"/>
                  </a:solidFill>
                </a:rPr>
                <a:t>yr</a:t>
              </a:r>
              <a:r>
                <a:rPr lang="en-US" b="1" dirty="0">
                  <a:solidFill>
                    <a:srgbClr val="7030A0"/>
                  </a:solidFill>
                </a:rPr>
                <a:t>           300 </a:t>
              </a:r>
              <a:r>
                <a:rPr lang="en-US" b="1" dirty="0" err="1">
                  <a:solidFill>
                    <a:srgbClr val="7030A0"/>
                  </a:solidFill>
                </a:rPr>
                <a:t>ky</a:t>
              </a:r>
              <a:r>
                <a:rPr lang="en-US" b="1" dirty="0">
                  <a:solidFill>
                    <a:srgbClr val="7030A0"/>
                  </a:solidFill>
                </a:rPr>
                <a:t>            200 </a:t>
              </a:r>
              <a:r>
                <a:rPr lang="en-US" b="1" dirty="0" err="1">
                  <a:solidFill>
                    <a:srgbClr val="7030A0"/>
                  </a:solidFill>
                </a:rPr>
                <a:t>ky</a:t>
              </a:r>
              <a:r>
                <a:rPr lang="en-US" b="1" dirty="0">
                  <a:solidFill>
                    <a:srgbClr val="7030A0"/>
                  </a:solidFill>
                </a:rPr>
                <a:t>              100 </a:t>
              </a:r>
              <a:r>
                <a:rPr lang="en-US" b="1" dirty="0" err="1">
                  <a:solidFill>
                    <a:srgbClr val="7030A0"/>
                  </a:solidFill>
                </a:rPr>
                <a:t>ky</a:t>
              </a:r>
              <a:r>
                <a:rPr lang="en-US" dirty="0">
                  <a:solidFill>
                    <a:srgbClr val="7030A0"/>
                  </a:solidFill>
                </a:rPr>
                <a:t>               </a:t>
              </a:r>
              <a:r>
                <a:rPr lang="en-US" b="1" dirty="0">
                  <a:solidFill>
                    <a:srgbClr val="7030A0"/>
                  </a:solidFill>
                </a:rPr>
                <a:t>Present</a:t>
              </a:r>
            </a:p>
          </p:txBody>
        </p:sp>
      </p:grpSp>
      <p:sp>
        <p:nvSpPr>
          <p:cNvPr id="5" name="TextBox 4">
            <a:extLst>
              <a:ext uri="{FF2B5EF4-FFF2-40B4-BE49-F238E27FC236}">
                <a16:creationId xmlns:a16="http://schemas.microsoft.com/office/drawing/2014/main" id="{0B1E4778-7F19-523B-619B-76DB017E62F4}"/>
              </a:ext>
            </a:extLst>
          </p:cNvPr>
          <p:cNvSpPr txBox="1"/>
          <p:nvPr/>
        </p:nvSpPr>
        <p:spPr>
          <a:xfrm>
            <a:off x="347241" y="831526"/>
            <a:ext cx="10561900" cy="2677656"/>
          </a:xfrm>
          <a:prstGeom prst="rect">
            <a:avLst/>
          </a:prstGeom>
          <a:noFill/>
        </p:spPr>
        <p:txBody>
          <a:bodyPr wrap="square" rtlCol="0">
            <a:spAutoFit/>
          </a:bodyPr>
          <a:lstStyle/>
          <a:p>
            <a:r>
              <a:rPr lang="en-US" sz="2400" b="1" dirty="0"/>
              <a:t>The Pleistocene </a:t>
            </a:r>
          </a:p>
          <a:p>
            <a:r>
              <a:rPr lang="en-US" sz="2400" dirty="0"/>
              <a:t>The </a:t>
            </a:r>
            <a:r>
              <a:rPr lang="en-US" sz="2400" b="1" dirty="0"/>
              <a:t>timing</a:t>
            </a:r>
            <a:r>
              <a:rPr lang="en-US" sz="2400" dirty="0"/>
              <a:t> of the ups and downs in this figure is due to</a:t>
            </a:r>
          </a:p>
          <a:p>
            <a:pPr marL="457200" indent="-457200">
              <a:buFont typeface="+mj-lt"/>
              <a:buAutoNum type="alphaUcPeriod"/>
            </a:pPr>
            <a:endParaRPr lang="en-US" sz="2400" dirty="0"/>
          </a:p>
          <a:p>
            <a:pPr marL="457200" indent="-457200">
              <a:buFont typeface="+mj-lt"/>
              <a:buAutoNum type="alphaUcPeriod"/>
            </a:pPr>
            <a:r>
              <a:rPr lang="en-US" sz="2400" dirty="0"/>
              <a:t>El Niño/La Niña variations</a:t>
            </a:r>
          </a:p>
          <a:p>
            <a:pPr marL="457200" indent="-457200">
              <a:buFont typeface="+mj-lt"/>
              <a:buAutoNum type="alphaUcPeriod"/>
            </a:pPr>
            <a:r>
              <a:rPr lang="en-US" sz="2400" dirty="0"/>
              <a:t>Monsoons</a:t>
            </a:r>
          </a:p>
          <a:p>
            <a:pPr marL="457200" indent="-457200">
              <a:buFont typeface="+mj-lt"/>
              <a:buAutoNum type="alphaUcPeriod"/>
            </a:pPr>
            <a:r>
              <a:rPr lang="en-US" sz="2400" dirty="0"/>
              <a:t>Wobbling of Earth’s orbit</a:t>
            </a:r>
          </a:p>
          <a:p>
            <a:pPr marL="457200" indent="-457200">
              <a:buFont typeface="+mj-lt"/>
              <a:buAutoNum type="alphaUcPeriod"/>
            </a:pPr>
            <a:r>
              <a:rPr lang="en-US" sz="2400" dirty="0"/>
              <a:t>Anthropogenic CO</a:t>
            </a:r>
            <a:r>
              <a:rPr lang="en-US" sz="2400" baseline="-25000" dirty="0"/>
              <a:t>2</a:t>
            </a:r>
            <a:r>
              <a:rPr lang="en-US" sz="2400" dirty="0"/>
              <a:t> release</a:t>
            </a:r>
          </a:p>
        </p:txBody>
      </p:sp>
    </p:spTree>
    <p:extLst>
      <p:ext uri="{BB962C8B-B14F-4D97-AF65-F5344CB8AC3E}">
        <p14:creationId xmlns:p14="http://schemas.microsoft.com/office/powerpoint/2010/main" val="894696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C709060F-B622-6E41-9E28-85B84E6C1CD2}"/>
              </a:ext>
            </a:extLst>
          </p:cNvPr>
          <p:cNvGrpSpPr/>
          <p:nvPr/>
        </p:nvGrpSpPr>
        <p:grpSpPr>
          <a:xfrm>
            <a:off x="1057645" y="4386186"/>
            <a:ext cx="10076709" cy="1822442"/>
            <a:chOff x="183719" y="3921557"/>
            <a:chExt cx="11484375" cy="2540333"/>
          </a:xfrm>
        </p:grpSpPr>
        <p:grpSp>
          <p:nvGrpSpPr>
            <p:cNvPr id="37" name="Group 36">
              <a:extLst>
                <a:ext uri="{FF2B5EF4-FFF2-40B4-BE49-F238E27FC236}">
                  <a16:creationId xmlns:a16="http://schemas.microsoft.com/office/drawing/2014/main" id="{995964FE-C4E1-8846-867C-AAC561FFB49F}"/>
                </a:ext>
              </a:extLst>
            </p:cNvPr>
            <p:cNvGrpSpPr/>
            <p:nvPr/>
          </p:nvGrpSpPr>
          <p:grpSpPr>
            <a:xfrm>
              <a:off x="183719" y="3921557"/>
              <a:ext cx="11484375" cy="2533375"/>
              <a:chOff x="458042" y="3934620"/>
              <a:chExt cx="11484375" cy="2533375"/>
            </a:xfrm>
          </p:grpSpPr>
          <p:grpSp>
            <p:nvGrpSpPr>
              <p:cNvPr id="39" name="Group 38">
                <a:extLst>
                  <a:ext uri="{FF2B5EF4-FFF2-40B4-BE49-F238E27FC236}">
                    <a16:creationId xmlns:a16="http://schemas.microsoft.com/office/drawing/2014/main" id="{B3638D76-FC21-3641-822A-0658FEF7370B}"/>
                  </a:ext>
                </a:extLst>
              </p:cNvPr>
              <p:cNvGrpSpPr/>
              <p:nvPr/>
            </p:nvGrpSpPr>
            <p:grpSpPr>
              <a:xfrm>
                <a:off x="3311267" y="3934620"/>
                <a:ext cx="2580316" cy="2533375"/>
                <a:chOff x="347241" y="3867797"/>
                <a:chExt cx="2580316" cy="2533375"/>
              </a:xfrm>
            </p:grpSpPr>
            <p:pic>
              <p:nvPicPr>
                <p:cNvPr id="47" name="Picture 46">
                  <a:extLst>
                    <a:ext uri="{FF2B5EF4-FFF2-40B4-BE49-F238E27FC236}">
                      <a16:creationId xmlns:a16="http://schemas.microsoft.com/office/drawing/2014/main" id="{9E1BFFA1-3985-A442-A0C0-7AE59075AF53}"/>
                    </a:ext>
                  </a:extLst>
                </p:cNvPr>
                <p:cNvPicPr>
                  <a:picLocks noChangeAspect="1"/>
                </p:cNvPicPr>
                <p:nvPr/>
              </p:nvPicPr>
              <p:blipFill>
                <a:blip r:embed="rId2"/>
                <a:stretch>
                  <a:fillRect/>
                </a:stretch>
              </p:blipFill>
              <p:spPr>
                <a:xfrm>
                  <a:off x="347241" y="4416917"/>
                  <a:ext cx="2580316" cy="1984255"/>
                </a:xfrm>
                <a:prstGeom prst="rect">
                  <a:avLst/>
                </a:prstGeom>
              </p:spPr>
            </p:pic>
            <p:sp>
              <p:nvSpPr>
                <p:cNvPr id="48" name="TextBox 47">
                  <a:extLst>
                    <a:ext uri="{FF2B5EF4-FFF2-40B4-BE49-F238E27FC236}">
                      <a16:creationId xmlns:a16="http://schemas.microsoft.com/office/drawing/2014/main" id="{08FCBA02-5CF1-874B-9E27-E29FCFB7C9C3}"/>
                    </a:ext>
                  </a:extLst>
                </p:cNvPr>
                <p:cNvSpPr txBox="1"/>
                <p:nvPr/>
              </p:nvSpPr>
              <p:spPr>
                <a:xfrm>
                  <a:off x="1611448" y="3867797"/>
                  <a:ext cx="796834" cy="461665"/>
                </a:xfrm>
                <a:prstGeom prst="rect">
                  <a:avLst/>
                </a:prstGeom>
                <a:noFill/>
              </p:spPr>
              <p:txBody>
                <a:bodyPr wrap="square" rtlCol="0">
                  <a:spAutoFit/>
                </a:bodyPr>
                <a:lstStyle/>
                <a:p>
                  <a:r>
                    <a:rPr lang="en-US" sz="2400" dirty="0"/>
                    <a:t>B</a:t>
                  </a:r>
                </a:p>
              </p:txBody>
            </p:sp>
          </p:grpSp>
          <p:grpSp>
            <p:nvGrpSpPr>
              <p:cNvPr id="40" name="Group 39">
                <a:extLst>
                  <a:ext uri="{FF2B5EF4-FFF2-40B4-BE49-F238E27FC236}">
                    <a16:creationId xmlns:a16="http://schemas.microsoft.com/office/drawing/2014/main" id="{140B7076-8835-7E4D-991C-FAD255AEFD7F}"/>
                  </a:ext>
                </a:extLst>
              </p:cNvPr>
              <p:cNvGrpSpPr/>
              <p:nvPr/>
            </p:nvGrpSpPr>
            <p:grpSpPr>
              <a:xfrm>
                <a:off x="458042" y="3934620"/>
                <a:ext cx="2576178" cy="2519789"/>
                <a:chOff x="3028008" y="3881383"/>
                <a:chExt cx="2576178" cy="2519789"/>
              </a:xfrm>
            </p:grpSpPr>
            <p:pic>
              <p:nvPicPr>
                <p:cNvPr id="45" name="Picture 44">
                  <a:extLst>
                    <a:ext uri="{FF2B5EF4-FFF2-40B4-BE49-F238E27FC236}">
                      <a16:creationId xmlns:a16="http://schemas.microsoft.com/office/drawing/2014/main" id="{A5AA2F85-630C-1E46-A2CA-2DD701E966FB}"/>
                    </a:ext>
                  </a:extLst>
                </p:cNvPr>
                <p:cNvPicPr>
                  <a:picLocks noChangeAspect="1"/>
                </p:cNvPicPr>
                <p:nvPr/>
              </p:nvPicPr>
              <p:blipFill>
                <a:blip r:embed="rId3"/>
                <a:stretch>
                  <a:fillRect/>
                </a:stretch>
              </p:blipFill>
              <p:spPr>
                <a:xfrm>
                  <a:off x="3028008" y="4410489"/>
                  <a:ext cx="2576178" cy="1990683"/>
                </a:xfrm>
                <a:prstGeom prst="rect">
                  <a:avLst/>
                </a:prstGeom>
              </p:spPr>
            </p:pic>
            <p:sp>
              <p:nvSpPr>
                <p:cNvPr id="46" name="TextBox 45">
                  <a:extLst>
                    <a:ext uri="{FF2B5EF4-FFF2-40B4-BE49-F238E27FC236}">
                      <a16:creationId xmlns:a16="http://schemas.microsoft.com/office/drawing/2014/main" id="{E6C086F5-8909-384C-8BFF-198231E3C4C8}"/>
                    </a:ext>
                  </a:extLst>
                </p:cNvPr>
                <p:cNvSpPr txBox="1"/>
                <p:nvPr/>
              </p:nvSpPr>
              <p:spPr>
                <a:xfrm>
                  <a:off x="4286026" y="3881383"/>
                  <a:ext cx="796834" cy="461665"/>
                </a:xfrm>
                <a:prstGeom prst="rect">
                  <a:avLst/>
                </a:prstGeom>
                <a:noFill/>
              </p:spPr>
              <p:txBody>
                <a:bodyPr wrap="square" rtlCol="0">
                  <a:spAutoFit/>
                </a:bodyPr>
                <a:lstStyle/>
                <a:p>
                  <a:r>
                    <a:rPr lang="en-US" sz="2400" dirty="0"/>
                    <a:t>A</a:t>
                  </a:r>
                </a:p>
              </p:txBody>
            </p:sp>
          </p:grpSp>
          <p:sp>
            <p:nvSpPr>
              <p:cNvPr id="41" name="TextBox 40">
                <a:extLst>
                  <a:ext uri="{FF2B5EF4-FFF2-40B4-BE49-F238E27FC236}">
                    <a16:creationId xmlns:a16="http://schemas.microsoft.com/office/drawing/2014/main" id="{9773F06D-E215-F342-83CD-A94D8A730310}"/>
                  </a:ext>
                </a:extLst>
              </p:cNvPr>
              <p:cNvSpPr txBox="1"/>
              <p:nvPr/>
            </p:nvSpPr>
            <p:spPr>
              <a:xfrm>
                <a:off x="7543331" y="3959761"/>
                <a:ext cx="796834" cy="461665"/>
              </a:xfrm>
              <a:prstGeom prst="rect">
                <a:avLst/>
              </a:prstGeom>
              <a:noFill/>
            </p:spPr>
            <p:txBody>
              <a:bodyPr wrap="square" rtlCol="0">
                <a:spAutoFit/>
              </a:bodyPr>
              <a:lstStyle/>
              <a:p>
                <a:r>
                  <a:rPr lang="en-US" sz="2400" dirty="0"/>
                  <a:t>C</a:t>
                </a:r>
              </a:p>
            </p:txBody>
          </p:sp>
          <p:grpSp>
            <p:nvGrpSpPr>
              <p:cNvPr id="42" name="Group 41">
                <a:extLst>
                  <a:ext uri="{FF2B5EF4-FFF2-40B4-BE49-F238E27FC236}">
                    <a16:creationId xmlns:a16="http://schemas.microsoft.com/office/drawing/2014/main" id="{3A64726C-F486-CC4D-8EC6-14DA67C29709}"/>
                  </a:ext>
                </a:extLst>
              </p:cNvPr>
              <p:cNvGrpSpPr/>
              <p:nvPr/>
            </p:nvGrpSpPr>
            <p:grpSpPr>
              <a:xfrm>
                <a:off x="9083040" y="3945098"/>
                <a:ext cx="2859377" cy="2442882"/>
                <a:chOff x="9083040" y="3945098"/>
                <a:chExt cx="2859377" cy="2442882"/>
              </a:xfrm>
            </p:grpSpPr>
            <p:pic>
              <p:nvPicPr>
                <p:cNvPr id="43" name="Picture 42">
                  <a:extLst>
                    <a:ext uri="{FF2B5EF4-FFF2-40B4-BE49-F238E27FC236}">
                      <a16:creationId xmlns:a16="http://schemas.microsoft.com/office/drawing/2014/main" id="{7289ECE9-3B47-1F48-B2EE-E6BA2F46E8B6}"/>
                    </a:ext>
                  </a:extLst>
                </p:cNvPr>
                <p:cNvPicPr>
                  <a:picLocks noChangeAspect="1"/>
                </p:cNvPicPr>
                <p:nvPr/>
              </p:nvPicPr>
              <p:blipFill rotWithShape="1">
                <a:blip r:embed="rId4"/>
                <a:srcRect t="6198" b="-1"/>
                <a:stretch/>
              </p:blipFill>
              <p:spPr>
                <a:xfrm>
                  <a:off x="9083040" y="4397478"/>
                  <a:ext cx="2859377" cy="1990502"/>
                </a:xfrm>
                <a:prstGeom prst="rect">
                  <a:avLst/>
                </a:prstGeom>
              </p:spPr>
            </p:pic>
            <p:sp>
              <p:nvSpPr>
                <p:cNvPr id="44" name="TextBox 43">
                  <a:extLst>
                    <a:ext uri="{FF2B5EF4-FFF2-40B4-BE49-F238E27FC236}">
                      <a16:creationId xmlns:a16="http://schemas.microsoft.com/office/drawing/2014/main" id="{30C940D7-FF8A-534C-A978-D6B58FBC5953}"/>
                    </a:ext>
                  </a:extLst>
                </p:cNvPr>
                <p:cNvSpPr txBox="1"/>
                <p:nvPr/>
              </p:nvSpPr>
              <p:spPr>
                <a:xfrm>
                  <a:off x="10522744" y="3945098"/>
                  <a:ext cx="796834" cy="461665"/>
                </a:xfrm>
                <a:prstGeom prst="rect">
                  <a:avLst/>
                </a:prstGeom>
                <a:noFill/>
              </p:spPr>
              <p:txBody>
                <a:bodyPr wrap="square" rtlCol="0">
                  <a:spAutoFit/>
                </a:bodyPr>
                <a:lstStyle/>
                <a:p>
                  <a:r>
                    <a:rPr lang="en-US" sz="2400" dirty="0"/>
                    <a:t>D</a:t>
                  </a:r>
                </a:p>
              </p:txBody>
            </p:sp>
          </p:grpSp>
        </p:grpSp>
        <p:pic>
          <p:nvPicPr>
            <p:cNvPr id="38" name="Picture 37">
              <a:extLst>
                <a:ext uri="{FF2B5EF4-FFF2-40B4-BE49-F238E27FC236}">
                  <a16:creationId xmlns:a16="http://schemas.microsoft.com/office/drawing/2014/main" id="{6C762A9E-3421-044D-A3B1-DDCC6F892A82}"/>
                </a:ext>
              </a:extLst>
            </p:cNvPr>
            <p:cNvPicPr>
              <a:picLocks noChangeAspect="1"/>
            </p:cNvPicPr>
            <p:nvPr/>
          </p:nvPicPr>
          <p:blipFill>
            <a:blip r:embed="rId5"/>
            <a:stretch>
              <a:fillRect/>
            </a:stretch>
          </p:blipFill>
          <p:spPr>
            <a:xfrm>
              <a:off x="6060633" y="4450663"/>
              <a:ext cx="2576178" cy="2011227"/>
            </a:xfrm>
            <a:prstGeom prst="rect">
              <a:avLst/>
            </a:prstGeom>
          </p:spPr>
        </p:pic>
      </p:grpSp>
      <p:grpSp>
        <p:nvGrpSpPr>
          <p:cNvPr id="17" name="Group 16">
            <a:extLst>
              <a:ext uri="{FF2B5EF4-FFF2-40B4-BE49-F238E27FC236}">
                <a16:creationId xmlns:a16="http://schemas.microsoft.com/office/drawing/2014/main" id="{F24C792B-B9D7-0C6F-5853-0D8557FA4F3B}"/>
              </a:ext>
            </a:extLst>
          </p:cNvPr>
          <p:cNvGrpSpPr/>
          <p:nvPr/>
        </p:nvGrpSpPr>
        <p:grpSpPr>
          <a:xfrm>
            <a:off x="1714550" y="2078655"/>
            <a:ext cx="8414125" cy="2327202"/>
            <a:chOff x="284152" y="1594355"/>
            <a:chExt cx="8414125" cy="2327202"/>
          </a:xfrm>
        </p:grpSpPr>
        <p:grpSp>
          <p:nvGrpSpPr>
            <p:cNvPr id="32" name="Group 31">
              <a:extLst>
                <a:ext uri="{FF2B5EF4-FFF2-40B4-BE49-F238E27FC236}">
                  <a16:creationId xmlns:a16="http://schemas.microsoft.com/office/drawing/2014/main" id="{B0E1B096-4593-C949-8E89-F1DC2738154A}"/>
                </a:ext>
              </a:extLst>
            </p:cNvPr>
            <p:cNvGrpSpPr/>
            <p:nvPr/>
          </p:nvGrpSpPr>
          <p:grpSpPr>
            <a:xfrm>
              <a:off x="5545755" y="1943401"/>
              <a:ext cx="3152522" cy="1423833"/>
              <a:chOff x="735601" y="2653425"/>
              <a:chExt cx="3152522" cy="1423833"/>
            </a:xfrm>
          </p:grpSpPr>
          <p:grpSp>
            <p:nvGrpSpPr>
              <p:cNvPr id="30" name="Group 29">
                <a:extLst>
                  <a:ext uri="{FF2B5EF4-FFF2-40B4-BE49-F238E27FC236}">
                    <a16:creationId xmlns:a16="http://schemas.microsoft.com/office/drawing/2014/main" id="{FA256CB5-84F0-EA4D-A241-0AC26EF68C32}"/>
                  </a:ext>
                </a:extLst>
              </p:cNvPr>
              <p:cNvGrpSpPr/>
              <p:nvPr/>
            </p:nvGrpSpPr>
            <p:grpSpPr>
              <a:xfrm>
                <a:off x="782026" y="2741619"/>
                <a:ext cx="3106097" cy="1218315"/>
                <a:chOff x="283717" y="2516769"/>
                <a:chExt cx="3106097" cy="1218315"/>
              </a:xfrm>
            </p:grpSpPr>
            <p:pic>
              <p:nvPicPr>
                <p:cNvPr id="27" name="Picture 26">
                  <a:extLst>
                    <a:ext uri="{FF2B5EF4-FFF2-40B4-BE49-F238E27FC236}">
                      <a16:creationId xmlns:a16="http://schemas.microsoft.com/office/drawing/2014/main" id="{B87C8CC0-62D4-434E-B996-C8638978649F}"/>
                    </a:ext>
                  </a:extLst>
                </p:cNvPr>
                <p:cNvPicPr>
                  <a:picLocks noChangeAspect="1"/>
                </p:cNvPicPr>
                <p:nvPr/>
              </p:nvPicPr>
              <p:blipFill>
                <a:blip r:embed="rId6"/>
                <a:stretch>
                  <a:fillRect/>
                </a:stretch>
              </p:blipFill>
              <p:spPr>
                <a:xfrm>
                  <a:off x="283717" y="2516769"/>
                  <a:ext cx="2017834" cy="1218315"/>
                </a:xfrm>
                <a:prstGeom prst="rect">
                  <a:avLst/>
                </a:prstGeom>
                <a:ln>
                  <a:noFill/>
                </a:ln>
              </p:spPr>
            </p:pic>
            <p:sp>
              <p:nvSpPr>
                <p:cNvPr id="28" name="Right Brace 27">
                  <a:extLst>
                    <a:ext uri="{FF2B5EF4-FFF2-40B4-BE49-F238E27FC236}">
                      <a16:creationId xmlns:a16="http://schemas.microsoft.com/office/drawing/2014/main" id="{70399747-D70C-9443-AA9C-2F4047AC6DCF}"/>
                    </a:ext>
                  </a:extLst>
                </p:cNvPr>
                <p:cNvSpPr/>
                <p:nvPr/>
              </p:nvSpPr>
              <p:spPr>
                <a:xfrm>
                  <a:off x="2279065" y="2690950"/>
                  <a:ext cx="233829" cy="920757"/>
                </a:xfrm>
                <a:prstGeom prst="rightBrace">
                  <a:avLst/>
                </a:prstGeom>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8D4F8F1-5FCA-724D-BA53-FCE1ADB7B549}"/>
                    </a:ext>
                  </a:extLst>
                </p:cNvPr>
                <p:cNvSpPr txBox="1"/>
                <p:nvPr/>
              </p:nvSpPr>
              <p:spPr>
                <a:xfrm>
                  <a:off x="2592980" y="2901071"/>
                  <a:ext cx="796834" cy="461665"/>
                </a:xfrm>
                <a:prstGeom prst="rect">
                  <a:avLst/>
                </a:prstGeom>
                <a:noFill/>
                <a:ln>
                  <a:noFill/>
                </a:ln>
              </p:spPr>
              <p:txBody>
                <a:bodyPr wrap="square" rtlCol="0">
                  <a:spAutoFit/>
                </a:bodyPr>
                <a:lstStyle/>
                <a:p>
                  <a:r>
                    <a:rPr lang="en-US" sz="2400" b="1" dirty="0"/>
                    <a:t>4</a:t>
                  </a:r>
                </a:p>
              </p:txBody>
            </p:sp>
          </p:grpSp>
          <p:sp>
            <p:nvSpPr>
              <p:cNvPr id="31" name="Frame 30">
                <a:extLst>
                  <a:ext uri="{FF2B5EF4-FFF2-40B4-BE49-F238E27FC236}">
                    <a16:creationId xmlns:a16="http://schemas.microsoft.com/office/drawing/2014/main" id="{56F1DFE4-E3CF-D342-A450-252CA1FDA39A}"/>
                  </a:ext>
                </a:extLst>
              </p:cNvPr>
              <p:cNvSpPr/>
              <p:nvPr/>
            </p:nvSpPr>
            <p:spPr>
              <a:xfrm>
                <a:off x="735601" y="2653425"/>
                <a:ext cx="2748583" cy="1423833"/>
              </a:xfrm>
              <a:prstGeom prst="frame">
                <a:avLst>
                  <a:gd name="adj1" fmla="val 3325"/>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a:extLst>
                <a:ext uri="{FF2B5EF4-FFF2-40B4-BE49-F238E27FC236}">
                  <a16:creationId xmlns:a16="http://schemas.microsoft.com/office/drawing/2014/main" id="{45A78BB8-79EB-4D47-B24F-2FF93C9D2B7A}"/>
                </a:ext>
              </a:extLst>
            </p:cNvPr>
            <p:cNvGrpSpPr/>
            <p:nvPr/>
          </p:nvGrpSpPr>
          <p:grpSpPr>
            <a:xfrm>
              <a:off x="284152" y="1594355"/>
              <a:ext cx="4528097" cy="2327202"/>
              <a:chOff x="305160" y="807884"/>
              <a:chExt cx="4528097" cy="2327202"/>
            </a:xfrm>
          </p:grpSpPr>
          <p:grpSp>
            <p:nvGrpSpPr>
              <p:cNvPr id="26" name="Group 25">
                <a:extLst>
                  <a:ext uri="{FF2B5EF4-FFF2-40B4-BE49-F238E27FC236}">
                    <a16:creationId xmlns:a16="http://schemas.microsoft.com/office/drawing/2014/main" id="{FD82AE31-9145-4548-BEAB-66F3A200E8A0}"/>
                  </a:ext>
                </a:extLst>
              </p:cNvPr>
              <p:cNvGrpSpPr/>
              <p:nvPr/>
            </p:nvGrpSpPr>
            <p:grpSpPr>
              <a:xfrm>
                <a:off x="408290" y="926098"/>
                <a:ext cx="4209207" cy="2165601"/>
                <a:chOff x="673813" y="1663485"/>
                <a:chExt cx="4209207" cy="2165601"/>
              </a:xfrm>
            </p:grpSpPr>
            <p:pic>
              <p:nvPicPr>
                <p:cNvPr id="3" name="Picture 2">
                  <a:extLst>
                    <a:ext uri="{FF2B5EF4-FFF2-40B4-BE49-F238E27FC236}">
                      <a16:creationId xmlns:a16="http://schemas.microsoft.com/office/drawing/2014/main" id="{9CE878E1-FDED-2844-8647-88AEADF7F976}"/>
                    </a:ext>
                  </a:extLst>
                </p:cNvPr>
                <p:cNvPicPr>
                  <a:picLocks noChangeAspect="1"/>
                </p:cNvPicPr>
                <p:nvPr/>
              </p:nvPicPr>
              <p:blipFill rotWithShape="1">
                <a:blip r:embed="rId7"/>
                <a:srcRect l="32571" t="44141" r="36038" b="36895"/>
                <a:stretch/>
              </p:blipFill>
              <p:spPr>
                <a:xfrm>
                  <a:off x="673813" y="2317925"/>
                  <a:ext cx="4209207" cy="690895"/>
                </a:xfrm>
                <a:prstGeom prst="rect">
                  <a:avLst/>
                </a:prstGeom>
              </p:spPr>
            </p:pic>
            <p:grpSp>
              <p:nvGrpSpPr>
                <p:cNvPr id="9" name="Group 8">
                  <a:extLst>
                    <a:ext uri="{FF2B5EF4-FFF2-40B4-BE49-F238E27FC236}">
                      <a16:creationId xmlns:a16="http://schemas.microsoft.com/office/drawing/2014/main" id="{4C11B74A-E1BD-514E-9422-AAEB9A90C8EB}"/>
                    </a:ext>
                  </a:extLst>
                </p:cNvPr>
                <p:cNvGrpSpPr/>
                <p:nvPr/>
              </p:nvGrpSpPr>
              <p:grpSpPr>
                <a:xfrm>
                  <a:off x="1825169" y="3128658"/>
                  <a:ext cx="2888034" cy="700428"/>
                  <a:chOff x="1825169" y="3128658"/>
                  <a:chExt cx="2888034" cy="700428"/>
                </a:xfrm>
              </p:grpSpPr>
              <p:sp>
                <p:nvSpPr>
                  <p:cNvPr id="7" name="Right Brace 6">
                    <a:extLst>
                      <a:ext uri="{FF2B5EF4-FFF2-40B4-BE49-F238E27FC236}">
                        <a16:creationId xmlns:a16="http://schemas.microsoft.com/office/drawing/2014/main" id="{24DB3C93-1D56-5F4C-93C0-E5B2029872D8}"/>
                      </a:ext>
                    </a:extLst>
                  </p:cNvPr>
                  <p:cNvSpPr/>
                  <p:nvPr/>
                </p:nvSpPr>
                <p:spPr>
                  <a:xfrm rot="5400000">
                    <a:off x="3149804" y="1804023"/>
                    <a:ext cx="238763" cy="288803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48CA430-D815-DC40-8D6D-83288350F96F}"/>
                      </a:ext>
                    </a:extLst>
                  </p:cNvPr>
                  <p:cNvSpPr txBox="1"/>
                  <p:nvPr/>
                </p:nvSpPr>
                <p:spPr>
                  <a:xfrm>
                    <a:off x="3108960" y="3367421"/>
                    <a:ext cx="796834" cy="461665"/>
                  </a:xfrm>
                  <a:prstGeom prst="rect">
                    <a:avLst/>
                  </a:prstGeom>
                  <a:noFill/>
                </p:spPr>
                <p:txBody>
                  <a:bodyPr wrap="square" rtlCol="0">
                    <a:spAutoFit/>
                  </a:bodyPr>
                  <a:lstStyle/>
                  <a:p>
                    <a:r>
                      <a:rPr lang="en-US" sz="2400" b="1" dirty="0"/>
                      <a:t>1</a:t>
                    </a:r>
                  </a:p>
                </p:txBody>
              </p:sp>
            </p:grpSp>
            <p:grpSp>
              <p:nvGrpSpPr>
                <p:cNvPr id="10" name="Group 9">
                  <a:extLst>
                    <a:ext uri="{FF2B5EF4-FFF2-40B4-BE49-F238E27FC236}">
                      <a16:creationId xmlns:a16="http://schemas.microsoft.com/office/drawing/2014/main" id="{C9747FBD-E5D1-AC40-A9A8-AA7EF578CE83}"/>
                    </a:ext>
                  </a:extLst>
                </p:cNvPr>
                <p:cNvGrpSpPr/>
                <p:nvPr/>
              </p:nvGrpSpPr>
              <p:grpSpPr>
                <a:xfrm>
                  <a:off x="1825168" y="1663485"/>
                  <a:ext cx="1166229" cy="761492"/>
                  <a:chOff x="1825169" y="2833964"/>
                  <a:chExt cx="1166229" cy="761492"/>
                </a:xfrm>
              </p:grpSpPr>
              <p:sp>
                <p:nvSpPr>
                  <p:cNvPr id="11" name="Right Brace 10">
                    <a:extLst>
                      <a:ext uri="{FF2B5EF4-FFF2-40B4-BE49-F238E27FC236}">
                        <a16:creationId xmlns:a16="http://schemas.microsoft.com/office/drawing/2014/main" id="{236621EE-E5F2-894F-B8D2-A3002D89867B}"/>
                      </a:ext>
                    </a:extLst>
                  </p:cNvPr>
                  <p:cNvSpPr/>
                  <p:nvPr/>
                </p:nvSpPr>
                <p:spPr>
                  <a:xfrm rot="16200000">
                    <a:off x="2288330" y="2892388"/>
                    <a:ext cx="239907" cy="11662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03674442-E721-544F-8F46-900B0F5365D3}"/>
                      </a:ext>
                    </a:extLst>
                  </p:cNvPr>
                  <p:cNvSpPr txBox="1"/>
                  <p:nvPr/>
                </p:nvSpPr>
                <p:spPr>
                  <a:xfrm>
                    <a:off x="2194564" y="2833964"/>
                    <a:ext cx="796834" cy="461665"/>
                  </a:xfrm>
                  <a:prstGeom prst="rect">
                    <a:avLst/>
                  </a:prstGeom>
                  <a:noFill/>
                </p:spPr>
                <p:txBody>
                  <a:bodyPr wrap="square" rtlCol="0">
                    <a:spAutoFit/>
                  </a:bodyPr>
                  <a:lstStyle/>
                  <a:p>
                    <a:r>
                      <a:rPr lang="en-US" sz="2400" b="1" dirty="0"/>
                      <a:t>2</a:t>
                    </a:r>
                  </a:p>
                </p:txBody>
              </p:sp>
            </p:grpSp>
            <p:grpSp>
              <p:nvGrpSpPr>
                <p:cNvPr id="13" name="Group 12">
                  <a:extLst>
                    <a:ext uri="{FF2B5EF4-FFF2-40B4-BE49-F238E27FC236}">
                      <a16:creationId xmlns:a16="http://schemas.microsoft.com/office/drawing/2014/main" id="{5DE35473-0402-2347-9953-C87D851FEAC3}"/>
                    </a:ext>
                  </a:extLst>
                </p:cNvPr>
                <p:cNvGrpSpPr/>
                <p:nvPr/>
              </p:nvGrpSpPr>
              <p:grpSpPr>
                <a:xfrm>
                  <a:off x="3161214" y="1663485"/>
                  <a:ext cx="1166229" cy="761492"/>
                  <a:chOff x="1825169" y="2833964"/>
                  <a:chExt cx="1166229" cy="761492"/>
                </a:xfrm>
              </p:grpSpPr>
              <p:sp>
                <p:nvSpPr>
                  <p:cNvPr id="14" name="Right Brace 13">
                    <a:extLst>
                      <a:ext uri="{FF2B5EF4-FFF2-40B4-BE49-F238E27FC236}">
                        <a16:creationId xmlns:a16="http://schemas.microsoft.com/office/drawing/2014/main" id="{2EEFCF18-8B9B-804B-A446-E8B6AA16DBAE}"/>
                      </a:ext>
                    </a:extLst>
                  </p:cNvPr>
                  <p:cNvSpPr/>
                  <p:nvPr/>
                </p:nvSpPr>
                <p:spPr>
                  <a:xfrm rot="16200000">
                    <a:off x="2288330" y="2892388"/>
                    <a:ext cx="239907" cy="11662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7A1AB51-D568-DF4B-9E5C-0885438E6B8A}"/>
                      </a:ext>
                    </a:extLst>
                  </p:cNvPr>
                  <p:cNvSpPr txBox="1"/>
                  <p:nvPr/>
                </p:nvSpPr>
                <p:spPr>
                  <a:xfrm>
                    <a:off x="2194564" y="2833964"/>
                    <a:ext cx="796834" cy="461665"/>
                  </a:xfrm>
                  <a:prstGeom prst="rect">
                    <a:avLst/>
                  </a:prstGeom>
                  <a:noFill/>
                </p:spPr>
                <p:txBody>
                  <a:bodyPr wrap="square" rtlCol="0">
                    <a:spAutoFit/>
                  </a:bodyPr>
                  <a:lstStyle/>
                  <a:p>
                    <a:r>
                      <a:rPr lang="en-US" sz="2400" b="1" dirty="0"/>
                      <a:t>3</a:t>
                    </a:r>
                  </a:p>
                </p:txBody>
              </p:sp>
            </p:grpSp>
          </p:grpSp>
          <p:sp>
            <p:nvSpPr>
              <p:cNvPr id="33" name="Frame 32">
                <a:extLst>
                  <a:ext uri="{FF2B5EF4-FFF2-40B4-BE49-F238E27FC236}">
                    <a16:creationId xmlns:a16="http://schemas.microsoft.com/office/drawing/2014/main" id="{20411663-A0AC-0E41-A383-AA62656514A2}"/>
                  </a:ext>
                </a:extLst>
              </p:cNvPr>
              <p:cNvSpPr/>
              <p:nvPr/>
            </p:nvSpPr>
            <p:spPr>
              <a:xfrm>
                <a:off x="305160" y="807884"/>
                <a:ext cx="4528097" cy="2327202"/>
              </a:xfrm>
              <a:prstGeom prst="frame">
                <a:avLst>
                  <a:gd name="adj1" fmla="val 2408"/>
                </a:avLst>
              </a:prstGeom>
              <a:solidFill>
                <a:schemeClr val="tx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6" name="TextBox 5">
            <a:extLst>
              <a:ext uri="{FF2B5EF4-FFF2-40B4-BE49-F238E27FC236}">
                <a16:creationId xmlns:a16="http://schemas.microsoft.com/office/drawing/2014/main" id="{AC77AE7A-F8DA-DC28-4075-3CEF11F2EE80}"/>
              </a:ext>
            </a:extLst>
          </p:cNvPr>
          <p:cNvSpPr txBox="1"/>
          <p:nvPr/>
        </p:nvSpPr>
        <p:spPr>
          <a:xfrm>
            <a:off x="347241" y="185195"/>
            <a:ext cx="5165201" cy="461665"/>
          </a:xfrm>
          <a:prstGeom prst="rect">
            <a:avLst/>
          </a:prstGeom>
          <a:noFill/>
        </p:spPr>
        <p:txBody>
          <a:bodyPr wrap="square" rtlCol="0">
            <a:spAutoFit/>
          </a:bodyPr>
          <a:lstStyle/>
          <a:p>
            <a:r>
              <a:rPr lang="en-US" sz="2400" b="1" dirty="0"/>
              <a:t>Week 5</a:t>
            </a:r>
          </a:p>
        </p:txBody>
      </p:sp>
      <p:sp>
        <p:nvSpPr>
          <p:cNvPr id="18" name="TextBox 17">
            <a:extLst>
              <a:ext uri="{FF2B5EF4-FFF2-40B4-BE49-F238E27FC236}">
                <a16:creationId xmlns:a16="http://schemas.microsoft.com/office/drawing/2014/main" id="{D46AD328-7F20-1056-EACF-0825C9A53F3F}"/>
              </a:ext>
            </a:extLst>
          </p:cNvPr>
          <p:cNvSpPr txBox="1"/>
          <p:nvPr/>
        </p:nvSpPr>
        <p:spPr>
          <a:xfrm>
            <a:off x="347240" y="800583"/>
            <a:ext cx="11551389" cy="830997"/>
          </a:xfrm>
          <a:prstGeom prst="rect">
            <a:avLst/>
          </a:prstGeom>
          <a:noFill/>
        </p:spPr>
        <p:txBody>
          <a:bodyPr wrap="square">
            <a:spAutoFit/>
          </a:bodyPr>
          <a:lstStyle/>
          <a:p>
            <a:r>
              <a:rPr lang="en-US" sz="2400" b="1" dirty="0"/>
              <a:t>Anthropogenic emissions</a:t>
            </a:r>
          </a:p>
          <a:p>
            <a:r>
              <a:rPr lang="en-US" sz="2400" dirty="0"/>
              <a:t>Match letters to the numbers: 1. ___    2. ___    3. ___   4. ___</a:t>
            </a:r>
          </a:p>
        </p:txBody>
      </p:sp>
      <p:sp>
        <p:nvSpPr>
          <p:cNvPr id="2" name="TextBox 1">
            <a:extLst>
              <a:ext uri="{FF2B5EF4-FFF2-40B4-BE49-F238E27FC236}">
                <a16:creationId xmlns:a16="http://schemas.microsoft.com/office/drawing/2014/main" id="{74EBDDC2-7A7B-DB72-00AB-52B8184FD2B8}"/>
              </a:ext>
            </a:extLst>
          </p:cNvPr>
          <p:cNvSpPr txBox="1"/>
          <p:nvPr/>
        </p:nvSpPr>
        <p:spPr>
          <a:xfrm>
            <a:off x="1951419" y="6122239"/>
            <a:ext cx="1387011" cy="369332"/>
          </a:xfrm>
          <a:prstGeom prst="rect">
            <a:avLst/>
          </a:prstGeom>
          <a:solidFill>
            <a:schemeClr val="bg1"/>
          </a:solidFill>
        </p:spPr>
        <p:txBody>
          <a:bodyPr wrap="square" rtlCol="0">
            <a:spAutoFit/>
          </a:bodyPr>
          <a:lstStyle/>
          <a:p>
            <a:r>
              <a:rPr lang="en-US" dirty="0"/>
              <a:t>year</a:t>
            </a:r>
          </a:p>
        </p:txBody>
      </p:sp>
      <p:sp>
        <p:nvSpPr>
          <p:cNvPr id="5" name="TextBox 4">
            <a:extLst>
              <a:ext uri="{FF2B5EF4-FFF2-40B4-BE49-F238E27FC236}">
                <a16:creationId xmlns:a16="http://schemas.microsoft.com/office/drawing/2014/main" id="{A8B0570F-5C78-A5C2-591C-7B72FC6CF37A}"/>
              </a:ext>
            </a:extLst>
          </p:cNvPr>
          <p:cNvSpPr txBox="1"/>
          <p:nvPr/>
        </p:nvSpPr>
        <p:spPr>
          <a:xfrm>
            <a:off x="7163028" y="6146233"/>
            <a:ext cx="1387011" cy="369332"/>
          </a:xfrm>
          <a:prstGeom prst="rect">
            <a:avLst/>
          </a:prstGeom>
          <a:solidFill>
            <a:schemeClr val="bg1"/>
          </a:solidFill>
        </p:spPr>
        <p:txBody>
          <a:bodyPr wrap="square" rtlCol="0">
            <a:spAutoFit/>
          </a:bodyPr>
          <a:lstStyle/>
          <a:p>
            <a:r>
              <a:rPr lang="en-US" dirty="0"/>
              <a:t>year</a:t>
            </a:r>
          </a:p>
        </p:txBody>
      </p:sp>
      <p:sp>
        <p:nvSpPr>
          <p:cNvPr id="16" name="TextBox 15">
            <a:extLst>
              <a:ext uri="{FF2B5EF4-FFF2-40B4-BE49-F238E27FC236}">
                <a16:creationId xmlns:a16="http://schemas.microsoft.com/office/drawing/2014/main" id="{AEFAAAD3-7CDD-C45F-3D64-25885F727FF0}"/>
              </a:ext>
            </a:extLst>
          </p:cNvPr>
          <p:cNvSpPr txBox="1"/>
          <p:nvPr/>
        </p:nvSpPr>
        <p:spPr>
          <a:xfrm>
            <a:off x="4508555" y="6139650"/>
            <a:ext cx="1387011" cy="369332"/>
          </a:xfrm>
          <a:prstGeom prst="rect">
            <a:avLst/>
          </a:prstGeom>
          <a:solidFill>
            <a:schemeClr val="bg1"/>
          </a:solidFill>
        </p:spPr>
        <p:txBody>
          <a:bodyPr wrap="square" rtlCol="0">
            <a:spAutoFit/>
          </a:bodyPr>
          <a:lstStyle/>
          <a:p>
            <a:r>
              <a:rPr lang="en-US" dirty="0"/>
              <a:t>year</a:t>
            </a:r>
          </a:p>
        </p:txBody>
      </p:sp>
      <p:sp>
        <p:nvSpPr>
          <p:cNvPr id="19" name="TextBox 18">
            <a:extLst>
              <a:ext uri="{FF2B5EF4-FFF2-40B4-BE49-F238E27FC236}">
                <a16:creationId xmlns:a16="http://schemas.microsoft.com/office/drawing/2014/main" id="{367FE438-AB4F-8E44-5456-5E81A4A884AB}"/>
              </a:ext>
            </a:extLst>
          </p:cNvPr>
          <p:cNvSpPr txBox="1"/>
          <p:nvPr/>
        </p:nvSpPr>
        <p:spPr>
          <a:xfrm>
            <a:off x="9745576" y="6151634"/>
            <a:ext cx="1387011" cy="369332"/>
          </a:xfrm>
          <a:prstGeom prst="rect">
            <a:avLst/>
          </a:prstGeom>
          <a:solidFill>
            <a:schemeClr val="bg1"/>
          </a:solidFill>
        </p:spPr>
        <p:txBody>
          <a:bodyPr wrap="square" rtlCol="0">
            <a:spAutoFit/>
          </a:bodyPr>
          <a:lstStyle/>
          <a:p>
            <a:r>
              <a:rPr lang="en-US" dirty="0"/>
              <a:t>year</a:t>
            </a:r>
          </a:p>
        </p:txBody>
      </p:sp>
    </p:spTree>
    <p:extLst>
      <p:ext uri="{BB962C8B-B14F-4D97-AF65-F5344CB8AC3E}">
        <p14:creationId xmlns:p14="http://schemas.microsoft.com/office/powerpoint/2010/main" val="2431369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4DD9E150-D5F1-8223-B64C-914E911D0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3506" y="2972901"/>
            <a:ext cx="5174736" cy="38850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7A2C9A1-FDF9-CEAF-3E2F-DE205C799BF1}"/>
              </a:ext>
            </a:extLst>
          </p:cNvPr>
          <p:cNvPicPr>
            <a:picLocks noChangeAspect="1"/>
          </p:cNvPicPr>
          <p:nvPr/>
        </p:nvPicPr>
        <p:blipFill rotWithShape="1">
          <a:blip r:embed="rId4"/>
          <a:srcRect r="13267"/>
          <a:stretch/>
        </p:blipFill>
        <p:spPr>
          <a:xfrm>
            <a:off x="2132829" y="2212230"/>
            <a:ext cx="7926341" cy="1025898"/>
          </a:xfrm>
          <a:prstGeom prst="rect">
            <a:avLst/>
          </a:prstGeom>
        </p:spPr>
      </p:pic>
      <p:sp>
        <p:nvSpPr>
          <p:cNvPr id="8" name="TextBox 7">
            <a:extLst>
              <a:ext uri="{FF2B5EF4-FFF2-40B4-BE49-F238E27FC236}">
                <a16:creationId xmlns:a16="http://schemas.microsoft.com/office/drawing/2014/main" id="{1820115D-C44B-FAB3-50FB-E9F67B5D5C90}"/>
              </a:ext>
            </a:extLst>
          </p:cNvPr>
          <p:cNvSpPr txBox="1"/>
          <p:nvPr/>
        </p:nvSpPr>
        <p:spPr>
          <a:xfrm>
            <a:off x="347240" y="734262"/>
            <a:ext cx="10763346" cy="1200329"/>
          </a:xfrm>
          <a:prstGeom prst="rect">
            <a:avLst/>
          </a:prstGeom>
          <a:noFill/>
        </p:spPr>
        <p:txBody>
          <a:bodyPr wrap="square" rtlCol="0">
            <a:spAutoFit/>
          </a:bodyPr>
          <a:lstStyle/>
          <a:p>
            <a:r>
              <a:rPr lang="en-US" sz="2400" b="1" dirty="0"/>
              <a:t>Temperature-dependent fluxes</a:t>
            </a:r>
          </a:p>
          <a:p>
            <a:r>
              <a:rPr lang="en-US" sz="2400" dirty="0"/>
              <a:t>Identify the term in this equation that is responsible for the reduction in atmosphere-to-land carbon flux due to increasing temperature.  </a:t>
            </a:r>
          </a:p>
        </p:txBody>
      </p:sp>
      <p:sp>
        <p:nvSpPr>
          <p:cNvPr id="9" name="TextBox 8">
            <a:extLst>
              <a:ext uri="{FF2B5EF4-FFF2-40B4-BE49-F238E27FC236}">
                <a16:creationId xmlns:a16="http://schemas.microsoft.com/office/drawing/2014/main" id="{0BDB577D-BB0A-0E90-A727-750A2D9DD566}"/>
              </a:ext>
            </a:extLst>
          </p:cNvPr>
          <p:cNvSpPr txBox="1"/>
          <p:nvPr/>
        </p:nvSpPr>
        <p:spPr>
          <a:xfrm>
            <a:off x="347241" y="185195"/>
            <a:ext cx="5165201" cy="461665"/>
          </a:xfrm>
          <a:prstGeom prst="rect">
            <a:avLst/>
          </a:prstGeom>
          <a:noFill/>
        </p:spPr>
        <p:txBody>
          <a:bodyPr wrap="square" rtlCol="0">
            <a:spAutoFit/>
          </a:bodyPr>
          <a:lstStyle/>
          <a:p>
            <a:r>
              <a:rPr lang="en-US" sz="2400" b="1" dirty="0"/>
              <a:t>Week 5</a:t>
            </a:r>
          </a:p>
        </p:txBody>
      </p:sp>
    </p:spTree>
    <p:extLst>
      <p:ext uri="{BB962C8B-B14F-4D97-AF65-F5344CB8AC3E}">
        <p14:creationId xmlns:p14="http://schemas.microsoft.com/office/powerpoint/2010/main" val="1074748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raft diagram of the carbon cycle.">
            <a:extLst>
              <a:ext uri="{FF2B5EF4-FFF2-40B4-BE49-F238E27FC236}">
                <a16:creationId xmlns:a16="http://schemas.microsoft.com/office/drawing/2014/main" id="{1F52F877-5F71-B0AF-9DE3-BCFF9E5B4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873" y="831527"/>
            <a:ext cx="7239485" cy="48263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459D32A-90F0-2DBC-08D5-2A37D2B0C8E4}"/>
              </a:ext>
            </a:extLst>
          </p:cNvPr>
          <p:cNvSpPr txBox="1"/>
          <p:nvPr/>
        </p:nvSpPr>
        <p:spPr>
          <a:xfrm>
            <a:off x="347241" y="185195"/>
            <a:ext cx="5165201" cy="461665"/>
          </a:xfrm>
          <a:prstGeom prst="rect">
            <a:avLst/>
          </a:prstGeom>
          <a:noFill/>
        </p:spPr>
        <p:txBody>
          <a:bodyPr wrap="square" rtlCol="0">
            <a:spAutoFit/>
          </a:bodyPr>
          <a:lstStyle/>
          <a:p>
            <a:r>
              <a:rPr lang="en-US" sz="2400" b="1" dirty="0"/>
              <a:t>Week 5</a:t>
            </a:r>
          </a:p>
        </p:txBody>
      </p:sp>
      <p:sp>
        <p:nvSpPr>
          <p:cNvPr id="4" name="TextBox 3">
            <a:extLst>
              <a:ext uri="{FF2B5EF4-FFF2-40B4-BE49-F238E27FC236}">
                <a16:creationId xmlns:a16="http://schemas.microsoft.com/office/drawing/2014/main" id="{53145FD7-2BA8-4D56-7022-2422DD1CB9F9}"/>
              </a:ext>
            </a:extLst>
          </p:cNvPr>
          <p:cNvSpPr txBox="1"/>
          <p:nvPr/>
        </p:nvSpPr>
        <p:spPr>
          <a:xfrm>
            <a:off x="347241" y="831527"/>
            <a:ext cx="4441632" cy="3046988"/>
          </a:xfrm>
          <a:prstGeom prst="rect">
            <a:avLst/>
          </a:prstGeom>
          <a:noFill/>
        </p:spPr>
        <p:txBody>
          <a:bodyPr wrap="square" rtlCol="0">
            <a:spAutoFit/>
          </a:bodyPr>
          <a:lstStyle/>
          <a:p>
            <a:r>
              <a:rPr lang="en-US" sz="2400" b="1" dirty="0"/>
              <a:t>CO</a:t>
            </a:r>
            <a:r>
              <a:rPr lang="en-US" sz="2400" b="1" baseline="-25000" dirty="0"/>
              <a:t>2</a:t>
            </a:r>
            <a:r>
              <a:rPr lang="en-US" sz="2400" b="1" dirty="0"/>
              <a:t> fertilization</a:t>
            </a:r>
          </a:p>
          <a:p>
            <a:endParaRPr lang="en-US" sz="2400" b="1" dirty="0"/>
          </a:p>
          <a:p>
            <a:r>
              <a:rPr lang="en-US" sz="2400" dirty="0"/>
              <a:t>One or two of the numbers in this figure is a </a:t>
            </a:r>
            <a:r>
              <a:rPr lang="en-US" sz="2400" b="1" dirty="0"/>
              <a:t>flux</a:t>
            </a:r>
            <a:r>
              <a:rPr lang="en-US" sz="2400" dirty="0"/>
              <a:t> that results from heightened atmospheric CO</a:t>
            </a:r>
            <a:r>
              <a:rPr lang="en-US" sz="2400" baseline="-25000" dirty="0"/>
              <a:t>2</a:t>
            </a:r>
            <a:r>
              <a:rPr lang="en-US" sz="2400" dirty="0"/>
              <a:t> due to anthropogenic emissions.</a:t>
            </a:r>
          </a:p>
          <a:p>
            <a:endParaRPr lang="en-US" sz="2400" dirty="0"/>
          </a:p>
          <a:p>
            <a:r>
              <a:rPr lang="en-US" sz="2400" dirty="0"/>
              <a:t>Identify which, and explain how.</a:t>
            </a:r>
          </a:p>
        </p:txBody>
      </p:sp>
    </p:spTree>
    <p:extLst>
      <p:ext uri="{BB962C8B-B14F-4D97-AF65-F5344CB8AC3E}">
        <p14:creationId xmlns:p14="http://schemas.microsoft.com/office/powerpoint/2010/main" val="2626135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5FBBD3-BEF0-B849-A644-76FE66A95864}"/>
              </a:ext>
            </a:extLst>
          </p:cNvPr>
          <p:cNvSpPr txBox="1"/>
          <p:nvPr/>
        </p:nvSpPr>
        <p:spPr>
          <a:xfrm>
            <a:off x="347241" y="185195"/>
            <a:ext cx="5165201" cy="461665"/>
          </a:xfrm>
          <a:prstGeom prst="rect">
            <a:avLst/>
          </a:prstGeom>
          <a:noFill/>
        </p:spPr>
        <p:txBody>
          <a:bodyPr wrap="square" rtlCol="0">
            <a:spAutoFit/>
          </a:bodyPr>
          <a:lstStyle/>
          <a:p>
            <a:r>
              <a:rPr lang="en-US" sz="2400" b="1" dirty="0"/>
              <a:t>Week 6</a:t>
            </a:r>
          </a:p>
        </p:txBody>
      </p:sp>
      <p:sp>
        <p:nvSpPr>
          <p:cNvPr id="2" name="TextBox 1">
            <a:extLst>
              <a:ext uri="{FF2B5EF4-FFF2-40B4-BE49-F238E27FC236}">
                <a16:creationId xmlns:a16="http://schemas.microsoft.com/office/drawing/2014/main" id="{AD48510C-A7A5-3374-2DCE-2178EBAB265C}"/>
              </a:ext>
            </a:extLst>
          </p:cNvPr>
          <p:cNvSpPr txBox="1"/>
          <p:nvPr/>
        </p:nvSpPr>
        <p:spPr>
          <a:xfrm>
            <a:off x="347240" y="779317"/>
            <a:ext cx="6187672" cy="3416320"/>
          </a:xfrm>
          <a:prstGeom prst="rect">
            <a:avLst/>
          </a:prstGeom>
          <a:noFill/>
        </p:spPr>
        <p:txBody>
          <a:bodyPr wrap="square" rtlCol="0">
            <a:spAutoFit/>
          </a:bodyPr>
          <a:lstStyle/>
          <a:p>
            <a:r>
              <a:rPr lang="en-US" sz="2400" b="1" dirty="0"/>
              <a:t>Euler’s method</a:t>
            </a:r>
            <a:endParaRPr lang="en-US" sz="2400" dirty="0"/>
          </a:p>
          <a:p>
            <a:r>
              <a:rPr lang="en-US" sz="2400" dirty="0"/>
              <a:t>Euler’s method is </a:t>
            </a:r>
            <a:r>
              <a:rPr lang="en-US" sz="2400" b="1" dirty="0"/>
              <a:t>most generally </a:t>
            </a:r>
            <a:r>
              <a:rPr lang="en-US" sz="2400" dirty="0"/>
              <a:t>described as …</a:t>
            </a:r>
          </a:p>
          <a:p>
            <a:pPr marL="457200" indent="-457200">
              <a:buFont typeface="+mj-lt"/>
              <a:buAutoNum type="alphaUcPeriod"/>
            </a:pPr>
            <a:endParaRPr lang="en-US" sz="2400" dirty="0"/>
          </a:p>
          <a:p>
            <a:pPr marL="457200" indent="-457200">
              <a:buFont typeface="+mj-lt"/>
              <a:buAutoNum type="alphaUcPeriod"/>
            </a:pPr>
            <a:r>
              <a:rPr lang="en-US" sz="2400" dirty="0"/>
              <a:t>an algorithm for computing atmospheric fluxes</a:t>
            </a:r>
          </a:p>
          <a:p>
            <a:pPr marL="457200" indent="-457200">
              <a:buFont typeface="+mj-lt"/>
              <a:buAutoNum type="alphaUcPeriod"/>
            </a:pPr>
            <a:r>
              <a:rPr lang="en-US" sz="2400" dirty="0"/>
              <a:t>an algorithm for solving a set of coupled ordinary differential equations</a:t>
            </a:r>
          </a:p>
          <a:p>
            <a:pPr marL="457200" indent="-457200">
              <a:buFont typeface="+mj-lt"/>
              <a:buAutoNum type="alphaUcPeriod"/>
            </a:pPr>
            <a:r>
              <a:rPr lang="en-US" sz="2400" dirty="0"/>
              <a:t>a method of appending values to arrays</a:t>
            </a:r>
          </a:p>
          <a:p>
            <a:pPr marL="457200" indent="-457200">
              <a:buFont typeface="+mj-lt"/>
              <a:buAutoNum type="alphaUcPeriod"/>
            </a:pPr>
            <a:r>
              <a:rPr lang="en-US" sz="2400" dirty="0"/>
              <a:t>a generic term for looping in Python</a:t>
            </a:r>
          </a:p>
        </p:txBody>
      </p:sp>
      <p:pic>
        <p:nvPicPr>
          <p:cNvPr id="3" name="Picture 2">
            <a:extLst>
              <a:ext uri="{FF2B5EF4-FFF2-40B4-BE49-F238E27FC236}">
                <a16:creationId xmlns:a16="http://schemas.microsoft.com/office/drawing/2014/main" id="{D07F9ECF-3E19-A547-5392-2D3028AB4E09}"/>
              </a:ext>
            </a:extLst>
          </p:cNvPr>
          <p:cNvPicPr>
            <a:picLocks noChangeAspect="1"/>
          </p:cNvPicPr>
          <p:nvPr/>
        </p:nvPicPr>
        <p:blipFill rotWithShape="1">
          <a:blip r:embed="rId2"/>
          <a:srcRect t="5791"/>
          <a:stretch/>
        </p:blipFill>
        <p:spPr>
          <a:xfrm>
            <a:off x="6534912" y="1087927"/>
            <a:ext cx="5419073" cy="3745571"/>
          </a:xfrm>
          <a:prstGeom prst="rect">
            <a:avLst/>
          </a:prstGeom>
          <a:ln>
            <a:solidFill>
              <a:schemeClr val="accent1"/>
            </a:solidFill>
          </a:ln>
        </p:spPr>
      </p:pic>
    </p:spTree>
    <p:extLst>
      <p:ext uri="{BB962C8B-B14F-4D97-AF65-F5344CB8AC3E}">
        <p14:creationId xmlns:p14="http://schemas.microsoft.com/office/powerpoint/2010/main" val="681341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77AE7A-F8DA-DC28-4075-3CEF11F2EE80}"/>
              </a:ext>
            </a:extLst>
          </p:cNvPr>
          <p:cNvSpPr txBox="1"/>
          <p:nvPr/>
        </p:nvSpPr>
        <p:spPr>
          <a:xfrm>
            <a:off x="347241" y="185195"/>
            <a:ext cx="5165201" cy="461665"/>
          </a:xfrm>
          <a:prstGeom prst="rect">
            <a:avLst/>
          </a:prstGeom>
          <a:noFill/>
        </p:spPr>
        <p:txBody>
          <a:bodyPr wrap="square" rtlCol="0">
            <a:spAutoFit/>
          </a:bodyPr>
          <a:lstStyle/>
          <a:p>
            <a:r>
              <a:rPr lang="en-US" sz="2400" b="1" dirty="0"/>
              <a:t>Week 6</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46AD328-7F20-1056-EACF-0825C9A53F3F}"/>
                  </a:ext>
                </a:extLst>
              </p:cNvPr>
              <p:cNvSpPr txBox="1"/>
              <p:nvPr/>
            </p:nvSpPr>
            <p:spPr>
              <a:xfrm>
                <a:off x="347240" y="800583"/>
                <a:ext cx="11551389" cy="830997"/>
              </a:xfrm>
              <a:prstGeom prst="rect">
                <a:avLst/>
              </a:prstGeom>
              <a:noFill/>
            </p:spPr>
            <p:txBody>
              <a:bodyPr wrap="square">
                <a:spAutoFit/>
              </a:bodyPr>
              <a:lstStyle/>
              <a:p>
                <a:r>
                  <a:rPr lang="en-US" sz="2400" b="1" dirty="0"/>
                  <a:t>Exponential decay and the rule of 70s</a:t>
                </a:r>
              </a:p>
              <a:p>
                <a:r>
                  <a:rPr lang="en-US" sz="2400" dirty="0"/>
                  <a:t>Which of these curves has </a:t>
                </a:r>
                <a14:m>
                  <m:oMath xmlns:m="http://schemas.openxmlformats.org/officeDocument/2006/math">
                    <m:r>
                      <a:rPr lang="en-US" sz="2400" b="0" i="1" smtClean="0">
                        <a:latin typeface="Cambria Math" panose="02040503050406030204" pitchFamily="18" charset="0"/>
                      </a:rPr>
                      <m:t>𝑘</m:t>
                    </m:r>
                    <m:r>
                      <a:rPr lang="en-US" sz="2400" b="0" i="1" smtClean="0">
                        <a:latin typeface="Cambria Math" panose="02040503050406030204" pitchFamily="18" charset="0"/>
                      </a:rPr>
                      <m:t>=0.014 </m:t>
                    </m:r>
                    <m:r>
                      <a:rPr lang="en-US" sz="2400" b="0" i="1" smtClean="0">
                        <a:latin typeface="Cambria Math" panose="02040503050406030204" pitchFamily="18" charset="0"/>
                      </a:rPr>
                      <m:t>𝑦</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𝑟</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oMath>
                </a14:m>
                <a:r>
                  <a:rPr lang="en-US" sz="2400" dirty="0"/>
                  <a:t> </a:t>
                </a:r>
              </a:p>
            </p:txBody>
          </p:sp>
        </mc:Choice>
        <mc:Fallback xmlns="">
          <p:sp>
            <p:nvSpPr>
              <p:cNvPr id="18" name="TextBox 17">
                <a:extLst>
                  <a:ext uri="{FF2B5EF4-FFF2-40B4-BE49-F238E27FC236}">
                    <a16:creationId xmlns:a16="http://schemas.microsoft.com/office/drawing/2014/main" id="{D46AD328-7F20-1056-EACF-0825C9A53F3F}"/>
                  </a:ext>
                </a:extLst>
              </p:cNvPr>
              <p:cNvSpPr txBox="1">
                <a:spLocks noRot="1" noChangeAspect="1" noMove="1" noResize="1" noEditPoints="1" noAdjustHandles="1" noChangeArrowheads="1" noChangeShapeType="1" noTextEdit="1"/>
              </p:cNvSpPr>
              <p:nvPr/>
            </p:nvSpPr>
            <p:spPr>
              <a:xfrm>
                <a:off x="347240" y="800583"/>
                <a:ext cx="11551389" cy="830997"/>
              </a:xfrm>
              <a:prstGeom prst="rect">
                <a:avLst/>
              </a:prstGeom>
              <a:blipFill>
                <a:blip r:embed="rId2"/>
                <a:stretch>
                  <a:fillRect l="-879" t="-4478" b="-14925"/>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FD7A5C7C-8E85-0CD6-4EBE-B633AD866BFC}"/>
              </a:ext>
            </a:extLst>
          </p:cNvPr>
          <p:cNvPicPr>
            <a:picLocks noChangeAspect="1"/>
          </p:cNvPicPr>
          <p:nvPr/>
        </p:nvPicPr>
        <p:blipFill rotWithShape="1">
          <a:blip r:embed="rId3"/>
          <a:srcRect l="5601"/>
          <a:stretch/>
        </p:blipFill>
        <p:spPr>
          <a:xfrm>
            <a:off x="2594610" y="1631580"/>
            <a:ext cx="6537198" cy="4979273"/>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39F2254-6480-B47B-AFDD-86711EF2C8D1}"/>
                  </a:ext>
                </a:extLst>
              </p:cNvPr>
              <p:cNvSpPr txBox="1"/>
              <p:nvPr/>
            </p:nvSpPr>
            <p:spPr>
              <a:xfrm>
                <a:off x="4003697" y="2462577"/>
                <a:ext cx="1859512" cy="562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000" b="0" i="1" smtClean="0">
                              <a:latin typeface="Cambria Math" panose="02040503050406030204" pitchFamily="18" charset="0"/>
                            </a:rPr>
                          </m:ctrlPr>
                        </m:sSupPr>
                        <m:e>
                          <m:r>
                            <a:rPr lang="en-US" sz="3000" b="0" i="1" smtClean="0">
                              <a:latin typeface="Cambria Math" panose="02040503050406030204" pitchFamily="18" charset="0"/>
                            </a:rPr>
                            <m:t>𝑐𝑜𝑛𝑠𝑡</m:t>
                          </m:r>
                          <m:r>
                            <a:rPr lang="en-US" sz="3000" b="0" i="1" smtClean="0">
                              <a:latin typeface="Cambria Math" panose="02040503050406030204" pitchFamily="18" charset="0"/>
                            </a:rPr>
                            <m:t> × </m:t>
                          </m:r>
                          <m:r>
                            <a:rPr lang="en-US" sz="3000" b="0" i="1" smtClean="0">
                              <a:latin typeface="Cambria Math" panose="02040503050406030204" pitchFamily="18" charset="0"/>
                            </a:rPr>
                            <m:t>𝑒</m:t>
                          </m:r>
                        </m:e>
                        <m:sup>
                          <m:r>
                            <a:rPr lang="en-US" sz="3000" b="0" i="1" smtClean="0">
                              <a:latin typeface="Cambria Math" panose="02040503050406030204" pitchFamily="18" charset="0"/>
                            </a:rPr>
                            <m:t>−</m:t>
                          </m:r>
                          <m:r>
                            <a:rPr lang="en-US" sz="3000" b="0" i="1" smtClean="0">
                              <a:latin typeface="Cambria Math" panose="02040503050406030204" pitchFamily="18" charset="0"/>
                            </a:rPr>
                            <m:t>𝑘𝑡</m:t>
                          </m:r>
                        </m:sup>
                      </m:sSup>
                    </m:oMath>
                  </m:oMathPara>
                </a14:m>
                <a:endParaRPr lang="en-US" sz="3000" dirty="0"/>
              </a:p>
            </p:txBody>
          </p:sp>
        </mc:Choice>
        <mc:Fallback xmlns="">
          <p:sp>
            <p:nvSpPr>
              <p:cNvPr id="2" name="TextBox 1">
                <a:extLst>
                  <a:ext uri="{FF2B5EF4-FFF2-40B4-BE49-F238E27FC236}">
                    <a16:creationId xmlns:a16="http://schemas.microsoft.com/office/drawing/2014/main" id="{439F2254-6480-B47B-AFDD-86711EF2C8D1}"/>
                  </a:ext>
                </a:extLst>
              </p:cNvPr>
              <p:cNvSpPr txBox="1">
                <a:spLocks noRot="1" noChangeAspect="1" noMove="1" noResize="1" noEditPoints="1" noAdjustHandles="1" noChangeArrowheads="1" noChangeShapeType="1" noTextEdit="1"/>
              </p:cNvSpPr>
              <p:nvPr/>
            </p:nvSpPr>
            <p:spPr>
              <a:xfrm>
                <a:off x="4003697" y="2462577"/>
                <a:ext cx="1859512" cy="562205"/>
              </a:xfrm>
              <a:prstGeom prst="rect">
                <a:avLst/>
              </a:prstGeom>
              <a:blipFill>
                <a:blip r:embed="rId4"/>
                <a:stretch>
                  <a:fillRect l="-1361" r="-21769" b="-21739"/>
                </a:stretch>
              </a:blipFill>
            </p:spPr>
            <p:txBody>
              <a:bodyPr/>
              <a:lstStyle/>
              <a:p>
                <a:r>
                  <a:rPr lang="en-US">
                    <a:noFill/>
                  </a:rPr>
                  <a:t> </a:t>
                </a:r>
              </a:p>
            </p:txBody>
          </p:sp>
        </mc:Fallback>
      </mc:AlternateContent>
    </p:spTree>
    <p:extLst>
      <p:ext uri="{BB962C8B-B14F-4D97-AF65-F5344CB8AC3E}">
        <p14:creationId xmlns:p14="http://schemas.microsoft.com/office/powerpoint/2010/main" val="602530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F8B78-DF1F-C045-8DAC-F13845B2C529}"/>
              </a:ext>
            </a:extLst>
          </p:cNvPr>
          <p:cNvSpPr txBox="1"/>
          <p:nvPr/>
        </p:nvSpPr>
        <p:spPr>
          <a:xfrm>
            <a:off x="347239" y="833552"/>
            <a:ext cx="11643477" cy="1200329"/>
          </a:xfrm>
          <a:prstGeom prst="rect">
            <a:avLst/>
          </a:prstGeom>
          <a:noFill/>
        </p:spPr>
        <p:txBody>
          <a:bodyPr wrap="square" rtlCol="0">
            <a:spAutoFit/>
          </a:bodyPr>
          <a:lstStyle/>
          <a:p>
            <a:r>
              <a:rPr lang="en-US" sz="2400" b="1" dirty="0"/>
              <a:t>Net fluxes, part 1</a:t>
            </a:r>
          </a:p>
          <a:p>
            <a:r>
              <a:rPr lang="en-US" sz="2400" dirty="0"/>
              <a:t>The blue curve on the left represents the difference between which two terms in the figure on the right?</a:t>
            </a:r>
          </a:p>
        </p:txBody>
      </p:sp>
      <p:grpSp>
        <p:nvGrpSpPr>
          <p:cNvPr id="3" name="Group 2">
            <a:extLst>
              <a:ext uri="{FF2B5EF4-FFF2-40B4-BE49-F238E27FC236}">
                <a16:creationId xmlns:a16="http://schemas.microsoft.com/office/drawing/2014/main" id="{13F551F7-0E36-14B3-EFFD-2E066283D134}"/>
              </a:ext>
            </a:extLst>
          </p:cNvPr>
          <p:cNvGrpSpPr/>
          <p:nvPr/>
        </p:nvGrpSpPr>
        <p:grpSpPr>
          <a:xfrm>
            <a:off x="6222020" y="2155443"/>
            <a:ext cx="5517264" cy="3869005"/>
            <a:chOff x="6873765" y="3545305"/>
            <a:chExt cx="4540716" cy="3027143"/>
          </a:xfrm>
        </p:grpSpPr>
        <p:pic>
          <p:nvPicPr>
            <p:cNvPr id="4" name="Picture 2" descr="Draft diagram of the carbon cycle.">
              <a:extLst>
                <a:ext uri="{FF2B5EF4-FFF2-40B4-BE49-F238E27FC236}">
                  <a16:creationId xmlns:a16="http://schemas.microsoft.com/office/drawing/2014/main" id="{1F685C39-C0C9-7D4D-8A15-028A3486A1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765" y="3545305"/>
              <a:ext cx="4540716" cy="302714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6E11725-8D81-5A4A-B482-FE5AF49F8848}"/>
                </a:ext>
              </a:extLst>
            </p:cNvPr>
            <p:cNvSpPr txBox="1"/>
            <p:nvPr/>
          </p:nvSpPr>
          <p:spPr>
            <a:xfrm>
              <a:off x="8180078" y="4294524"/>
              <a:ext cx="548689" cy="338554"/>
            </a:xfrm>
            <a:prstGeom prst="rect">
              <a:avLst/>
            </a:prstGeom>
            <a:solidFill>
              <a:schemeClr val="bg1"/>
            </a:solidFill>
          </p:spPr>
          <p:txBody>
            <a:bodyPr wrap="square" rtlCol="0">
              <a:spAutoFit/>
            </a:bodyPr>
            <a:lstStyle/>
            <a:p>
              <a:pPr algn="ctr"/>
              <a:r>
                <a:rPr lang="en-US" sz="1600" dirty="0"/>
                <a:t>B↑</a:t>
              </a:r>
            </a:p>
          </p:txBody>
        </p:sp>
        <p:sp>
          <p:nvSpPr>
            <p:cNvPr id="13" name="TextBox 12">
              <a:extLst>
                <a:ext uri="{FF2B5EF4-FFF2-40B4-BE49-F238E27FC236}">
                  <a16:creationId xmlns:a16="http://schemas.microsoft.com/office/drawing/2014/main" id="{73F4DA54-69F0-6F4A-AF96-AC9621245D33}"/>
                </a:ext>
              </a:extLst>
            </p:cNvPr>
            <p:cNvSpPr txBox="1"/>
            <p:nvPr/>
          </p:nvSpPr>
          <p:spPr>
            <a:xfrm>
              <a:off x="7294529" y="4251905"/>
              <a:ext cx="548689" cy="338554"/>
            </a:xfrm>
            <a:prstGeom prst="rect">
              <a:avLst/>
            </a:prstGeom>
            <a:solidFill>
              <a:schemeClr val="bg1"/>
            </a:solidFill>
          </p:spPr>
          <p:txBody>
            <a:bodyPr wrap="square" rtlCol="0">
              <a:spAutoFit/>
            </a:bodyPr>
            <a:lstStyle/>
            <a:p>
              <a:pPr algn="ctr"/>
              <a:r>
                <a:rPr lang="en-US" sz="1600" dirty="0"/>
                <a:t>A↓</a:t>
              </a:r>
            </a:p>
          </p:txBody>
        </p:sp>
        <p:sp>
          <p:nvSpPr>
            <p:cNvPr id="14" name="TextBox 13">
              <a:extLst>
                <a:ext uri="{FF2B5EF4-FFF2-40B4-BE49-F238E27FC236}">
                  <a16:creationId xmlns:a16="http://schemas.microsoft.com/office/drawing/2014/main" id="{182BC971-E50A-F54F-B9A7-1BC7741B4704}"/>
                </a:ext>
              </a:extLst>
            </p:cNvPr>
            <p:cNvSpPr txBox="1"/>
            <p:nvPr/>
          </p:nvSpPr>
          <p:spPr>
            <a:xfrm>
              <a:off x="8595458" y="3564013"/>
              <a:ext cx="548689" cy="338554"/>
            </a:xfrm>
            <a:prstGeom prst="rect">
              <a:avLst/>
            </a:prstGeom>
            <a:solidFill>
              <a:schemeClr val="bg1"/>
            </a:solidFill>
          </p:spPr>
          <p:txBody>
            <a:bodyPr wrap="square" rtlCol="0">
              <a:spAutoFit/>
            </a:bodyPr>
            <a:lstStyle/>
            <a:p>
              <a:pPr algn="ctr"/>
              <a:r>
                <a:rPr lang="en-US" sz="1600" dirty="0"/>
                <a:t>C ↑</a:t>
              </a:r>
            </a:p>
          </p:txBody>
        </p:sp>
        <p:sp>
          <p:nvSpPr>
            <p:cNvPr id="15" name="TextBox 14">
              <a:extLst>
                <a:ext uri="{FF2B5EF4-FFF2-40B4-BE49-F238E27FC236}">
                  <a16:creationId xmlns:a16="http://schemas.microsoft.com/office/drawing/2014/main" id="{451B9B08-AA42-3E46-9A11-5C6D762DEA04}"/>
                </a:ext>
              </a:extLst>
            </p:cNvPr>
            <p:cNvSpPr txBox="1"/>
            <p:nvPr/>
          </p:nvSpPr>
          <p:spPr>
            <a:xfrm>
              <a:off x="9666509" y="3983223"/>
              <a:ext cx="548689" cy="338554"/>
            </a:xfrm>
            <a:prstGeom prst="rect">
              <a:avLst/>
            </a:prstGeom>
            <a:solidFill>
              <a:schemeClr val="bg1"/>
            </a:solidFill>
          </p:spPr>
          <p:txBody>
            <a:bodyPr wrap="square" rtlCol="0">
              <a:spAutoFit/>
            </a:bodyPr>
            <a:lstStyle/>
            <a:p>
              <a:pPr algn="ctr"/>
              <a:r>
                <a:rPr lang="en-US" sz="1600" dirty="0"/>
                <a:t>D ↓</a:t>
              </a:r>
            </a:p>
          </p:txBody>
        </p:sp>
        <p:sp>
          <p:nvSpPr>
            <p:cNvPr id="16" name="TextBox 15">
              <a:extLst>
                <a:ext uri="{FF2B5EF4-FFF2-40B4-BE49-F238E27FC236}">
                  <a16:creationId xmlns:a16="http://schemas.microsoft.com/office/drawing/2014/main" id="{A609B2A1-5062-4948-A228-746082310B14}"/>
                </a:ext>
              </a:extLst>
            </p:cNvPr>
            <p:cNvSpPr txBox="1"/>
            <p:nvPr/>
          </p:nvSpPr>
          <p:spPr>
            <a:xfrm>
              <a:off x="10540495" y="3985312"/>
              <a:ext cx="548689" cy="338554"/>
            </a:xfrm>
            <a:prstGeom prst="rect">
              <a:avLst/>
            </a:prstGeom>
            <a:solidFill>
              <a:schemeClr val="bg1"/>
            </a:solidFill>
          </p:spPr>
          <p:txBody>
            <a:bodyPr wrap="square" rtlCol="0">
              <a:spAutoFit/>
            </a:bodyPr>
            <a:lstStyle/>
            <a:p>
              <a:pPr algn="ctr"/>
              <a:r>
                <a:rPr lang="en-US" sz="1600" dirty="0"/>
                <a:t>E ↑</a:t>
              </a:r>
            </a:p>
          </p:txBody>
        </p:sp>
        <p:sp>
          <p:nvSpPr>
            <p:cNvPr id="17" name="TextBox 16">
              <a:extLst>
                <a:ext uri="{FF2B5EF4-FFF2-40B4-BE49-F238E27FC236}">
                  <a16:creationId xmlns:a16="http://schemas.microsoft.com/office/drawing/2014/main" id="{896AA9E6-DD79-3E46-8B68-C3F3E85F7067}"/>
                </a:ext>
              </a:extLst>
            </p:cNvPr>
            <p:cNvSpPr txBox="1"/>
            <p:nvPr/>
          </p:nvSpPr>
          <p:spPr>
            <a:xfrm>
              <a:off x="10056219" y="6061272"/>
              <a:ext cx="548689" cy="338554"/>
            </a:xfrm>
            <a:prstGeom prst="rect">
              <a:avLst/>
            </a:prstGeom>
            <a:solidFill>
              <a:schemeClr val="bg1"/>
            </a:solidFill>
          </p:spPr>
          <p:txBody>
            <a:bodyPr wrap="square" rtlCol="0">
              <a:spAutoFit/>
            </a:bodyPr>
            <a:lstStyle/>
            <a:p>
              <a:pPr algn="ctr"/>
              <a:r>
                <a:rPr lang="en-US" sz="1600" dirty="0"/>
                <a:t>F ↓</a:t>
              </a:r>
            </a:p>
          </p:txBody>
        </p:sp>
      </p:grpSp>
      <p:sp>
        <p:nvSpPr>
          <p:cNvPr id="7" name="TextBox 6">
            <a:extLst>
              <a:ext uri="{FF2B5EF4-FFF2-40B4-BE49-F238E27FC236}">
                <a16:creationId xmlns:a16="http://schemas.microsoft.com/office/drawing/2014/main" id="{536274F9-9937-9F78-8DE4-AABDED72822B}"/>
              </a:ext>
            </a:extLst>
          </p:cNvPr>
          <p:cNvSpPr txBox="1"/>
          <p:nvPr/>
        </p:nvSpPr>
        <p:spPr>
          <a:xfrm>
            <a:off x="347241" y="185195"/>
            <a:ext cx="5165201" cy="461665"/>
          </a:xfrm>
          <a:prstGeom prst="rect">
            <a:avLst/>
          </a:prstGeom>
          <a:noFill/>
        </p:spPr>
        <p:txBody>
          <a:bodyPr wrap="square" rtlCol="0">
            <a:spAutoFit/>
          </a:bodyPr>
          <a:lstStyle/>
          <a:p>
            <a:r>
              <a:rPr lang="en-US" sz="2400" b="1" dirty="0"/>
              <a:t>Week 6</a:t>
            </a:r>
          </a:p>
        </p:txBody>
      </p:sp>
      <p:pic>
        <p:nvPicPr>
          <p:cNvPr id="6" name="Picture 5">
            <a:extLst>
              <a:ext uri="{FF2B5EF4-FFF2-40B4-BE49-F238E27FC236}">
                <a16:creationId xmlns:a16="http://schemas.microsoft.com/office/drawing/2014/main" id="{0F87F996-DFC2-12FD-F279-156BA563F390}"/>
              </a:ext>
            </a:extLst>
          </p:cNvPr>
          <p:cNvPicPr>
            <a:picLocks noChangeAspect="1"/>
          </p:cNvPicPr>
          <p:nvPr/>
        </p:nvPicPr>
        <p:blipFill>
          <a:blip r:embed="rId3"/>
          <a:stretch>
            <a:fillRect/>
          </a:stretch>
        </p:blipFill>
        <p:spPr>
          <a:xfrm>
            <a:off x="410994" y="2096219"/>
            <a:ext cx="5516445" cy="4025976"/>
          </a:xfrm>
          <a:prstGeom prst="rect">
            <a:avLst/>
          </a:prstGeom>
        </p:spPr>
      </p:pic>
    </p:spTree>
    <p:extLst>
      <p:ext uri="{BB962C8B-B14F-4D97-AF65-F5344CB8AC3E}">
        <p14:creationId xmlns:p14="http://schemas.microsoft.com/office/powerpoint/2010/main" val="3244482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F8B78-DF1F-C045-8DAC-F13845B2C529}"/>
              </a:ext>
            </a:extLst>
          </p:cNvPr>
          <p:cNvSpPr txBox="1"/>
          <p:nvPr/>
        </p:nvSpPr>
        <p:spPr>
          <a:xfrm>
            <a:off x="347239" y="833552"/>
            <a:ext cx="11643477" cy="1200329"/>
          </a:xfrm>
          <a:prstGeom prst="rect">
            <a:avLst/>
          </a:prstGeom>
          <a:noFill/>
        </p:spPr>
        <p:txBody>
          <a:bodyPr wrap="square" rtlCol="0">
            <a:spAutoFit/>
          </a:bodyPr>
          <a:lstStyle/>
          <a:p>
            <a:r>
              <a:rPr lang="en-US" sz="2400" b="1" dirty="0"/>
              <a:t>Net fluxes, part 2</a:t>
            </a:r>
          </a:p>
          <a:p>
            <a:r>
              <a:rPr lang="en-US" sz="2400" dirty="0"/>
              <a:t>Approximately what percentage of anthropogenic emissions have been getting absorbed by land up till the present day (say, year 2000)?</a:t>
            </a:r>
          </a:p>
        </p:txBody>
      </p:sp>
      <p:grpSp>
        <p:nvGrpSpPr>
          <p:cNvPr id="3" name="Group 2">
            <a:extLst>
              <a:ext uri="{FF2B5EF4-FFF2-40B4-BE49-F238E27FC236}">
                <a16:creationId xmlns:a16="http://schemas.microsoft.com/office/drawing/2014/main" id="{13F551F7-0E36-14B3-EFFD-2E066283D134}"/>
              </a:ext>
            </a:extLst>
          </p:cNvPr>
          <p:cNvGrpSpPr/>
          <p:nvPr/>
        </p:nvGrpSpPr>
        <p:grpSpPr>
          <a:xfrm>
            <a:off x="6222020" y="2155443"/>
            <a:ext cx="5517264" cy="3869005"/>
            <a:chOff x="6873765" y="3545305"/>
            <a:chExt cx="4540716" cy="3027143"/>
          </a:xfrm>
        </p:grpSpPr>
        <p:pic>
          <p:nvPicPr>
            <p:cNvPr id="4" name="Picture 2" descr="Draft diagram of the carbon cycle.">
              <a:extLst>
                <a:ext uri="{FF2B5EF4-FFF2-40B4-BE49-F238E27FC236}">
                  <a16:creationId xmlns:a16="http://schemas.microsoft.com/office/drawing/2014/main" id="{1F685C39-C0C9-7D4D-8A15-028A3486A1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765" y="3545305"/>
              <a:ext cx="4540716" cy="302714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6E11725-8D81-5A4A-B482-FE5AF49F8848}"/>
                </a:ext>
              </a:extLst>
            </p:cNvPr>
            <p:cNvSpPr txBox="1"/>
            <p:nvPr/>
          </p:nvSpPr>
          <p:spPr>
            <a:xfrm>
              <a:off x="8180078" y="4294524"/>
              <a:ext cx="548689" cy="338554"/>
            </a:xfrm>
            <a:prstGeom prst="rect">
              <a:avLst/>
            </a:prstGeom>
            <a:solidFill>
              <a:schemeClr val="bg1"/>
            </a:solidFill>
          </p:spPr>
          <p:txBody>
            <a:bodyPr wrap="square" rtlCol="0">
              <a:spAutoFit/>
            </a:bodyPr>
            <a:lstStyle/>
            <a:p>
              <a:pPr algn="ctr"/>
              <a:r>
                <a:rPr lang="en-US" sz="1600" dirty="0"/>
                <a:t>B↑</a:t>
              </a:r>
            </a:p>
          </p:txBody>
        </p:sp>
        <p:sp>
          <p:nvSpPr>
            <p:cNvPr id="13" name="TextBox 12">
              <a:extLst>
                <a:ext uri="{FF2B5EF4-FFF2-40B4-BE49-F238E27FC236}">
                  <a16:creationId xmlns:a16="http://schemas.microsoft.com/office/drawing/2014/main" id="{73F4DA54-69F0-6F4A-AF96-AC9621245D33}"/>
                </a:ext>
              </a:extLst>
            </p:cNvPr>
            <p:cNvSpPr txBox="1"/>
            <p:nvPr/>
          </p:nvSpPr>
          <p:spPr>
            <a:xfrm>
              <a:off x="7294529" y="4251905"/>
              <a:ext cx="548689" cy="338554"/>
            </a:xfrm>
            <a:prstGeom prst="rect">
              <a:avLst/>
            </a:prstGeom>
            <a:solidFill>
              <a:schemeClr val="bg1"/>
            </a:solidFill>
          </p:spPr>
          <p:txBody>
            <a:bodyPr wrap="square" rtlCol="0">
              <a:spAutoFit/>
            </a:bodyPr>
            <a:lstStyle/>
            <a:p>
              <a:pPr algn="ctr"/>
              <a:r>
                <a:rPr lang="en-US" sz="1600" dirty="0"/>
                <a:t>A↓</a:t>
              </a:r>
            </a:p>
          </p:txBody>
        </p:sp>
        <p:sp>
          <p:nvSpPr>
            <p:cNvPr id="14" name="TextBox 13">
              <a:extLst>
                <a:ext uri="{FF2B5EF4-FFF2-40B4-BE49-F238E27FC236}">
                  <a16:creationId xmlns:a16="http://schemas.microsoft.com/office/drawing/2014/main" id="{182BC971-E50A-F54F-B9A7-1BC7741B4704}"/>
                </a:ext>
              </a:extLst>
            </p:cNvPr>
            <p:cNvSpPr txBox="1"/>
            <p:nvPr/>
          </p:nvSpPr>
          <p:spPr>
            <a:xfrm>
              <a:off x="8595458" y="3564013"/>
              <a:ext cx="548689" cy="338554"/>
            </a:xfrm>
            <a:prstGeom prst="rect">
              <a:avLst/>
            </a:prstGeom>
            <a:solidFill>
              <a:schemeClr val="bg1"/>
            </a:solidFill>
          </p:spPr>
          <p:txBody>
            <a:bodyPr wrap="square" rtlCol="0">
              <a:spAutoFit/>
            </a:bodyPr>
            <a:lstStyle/>
            <a:p>
              <a:pPr algn="ctr"/>
              <a:r>
                <a:rPr lang="en-US" sz="1600" dirty="0"/>
                <a:t>C ↑</a:t>
              </a:r>
            </a:p>
          </p:txBody>
        </p:sp>
        <p:sp>
          <p:nvSpPr>
            <p:cNvPr id="15" name="TextBox 14">
              <a:extLst>
                <a:ext uri="{FF2B5EF4-FFF2-40B4-BE49-F238E27FC236}">
                  <a16:creationId xmlns:a16="http://schemas.microsoft.com/office/drawing/2014/main" id="{451B9B08-AA42-3E46-9A11-5C6D762DEA04}"/>
                </a:ext>
              </a:extLst>
            </p:cNvPr>
            <p:cNvSpPr txBox="1"/>
            <p:nvPr/>
          </p:nvSpPr>
          <p:spPr>
            <a:xfrm>
              <a:off x="9666509" y="3983223"/>
              <a:ext cx="548689" cy="338554"/>
            </a:xfrm>
            <a:prstGeom prst="rect">
              <a:avLst/>
            </a:prstGeom>
            <a:solidFill>
              <a:schemeClr val="bg1"/>
            </a:solidFill>
          </p:spPr>
          <p:txBody>
            <a:bodyPr wrap="square" rtlCol="0">
              <a:spAutoFit/>
            </a:bodyPr>
            <a:lstStyle/>
            <a:p>
              <a:pPr algn="ctr"/>
              <a:r>
                <a:rPr lang="en-US" sz="1600" dirty="0"/>
                <a:t>D ↓</a:t>
              </a:r>
            </a:p>
          </p:txBody>
        </p:sp>
        <p:sp>
          <p:nvSpPr>
            <p:cNvPr id="16" name="TextBox 15">
              <a:extLst>
                <a:ext uri="{FF2B5EF4-FFF2-40B4-BE49-F238E27FC236}">
                  <a16:creationId xmlns:a16="http://schemas.microsoft.com/office/drawing/2014/main" id="{A609B2A1-5062-4948-A228-746082310B14}"/>
                </a:ext>
              </a:extLst>
            </p:cNvPr>
            <p:cNvSpPr txBox="1"/>
            <p:nvPr/>
          </p:nvSpPr>
          <p:spPr>
            <a:xfrm>
              <a:off x="10540495" y="3985312"/>
              <a:ext cx="548689" cy="338554"/>
            </a:xfrm>
            <a:prstGeom prst="rect">
              <a:avLst/>
            </a:prstGeom>
            <a:solidFill>
              <a:schemeClr val="bg1"/>
            </a:solidFill>
          </p:spPr>
          <p:txBody>
            <a:bodyPr wrap="square" rtlCol="0">
              <a:spAutoFit/>
            </a:bodyPr>
            <a:lstStyle/>
            <a:p>
              <a:pPr algn="ctr"/>
              <a:r>
                <a:rPr lang="en-US" sz="1600" dirty="0"/>
                <a:t>E ↑</a:t>
              </a:r>
            </a:p>
          </p:txBody>
        </p:sp>
        <p:sp>
          <p:nvSpPr>
            <p:cNvPr id="17" name="TextBox 16">
              <a:extLst>
                <a:ext uri="{FF2B5EF4-FFF2-40B4-BE49-F238E27FC236}">
                  <a16:creationId xmlns:a16="http://schemas.microsoft.com/office/drawing/2014/main" id="{896AA9E6-DD79-3E46-8B68-C3F3E85F7067}"/>
                </a:ext>
              </a:extLst>
            </p:cNvPr>
            <p:cNvSpPr txBox="1"/>
            <p:nvPr/>
          </p:nvSpPr>
          <p:spPr>
            <a:xfrm>
              <a:off x="10056219" y="6061272"/>
              <a:ext cx="548689" cy="338554"/>
            </a:xfrm>
            <a:prstGeom prst="rect">
              <a:avLst/>
            </a:prstGeom>
            <a:solidFill>
              <a:schemeClr val="bg1"/>
            </a:solidFill>
          </p:spPr>
          <p:txBody>
            <a:bodyPr wrap="square" rtlCol="0">
              <a:spAutoFit/>
            </a:bodyPr>
            <a:lstStyle/>
            <a:p>
              <a:pPr algn="ctr"/>
              <a:r>
                <a:rPr lang="en-US" sz="1600" dirty="0"/>
                <a:t>F ↓</a:t>
              </a:r>
            </a:p>
          </p:txBody>
        </p:sp>
      </p:grpSp>
      <p:sp>
        <p:nvSpPr>
          <p:cNvPr id="7" name="TextBox 6">
            <a:extLst>
              <a:ext uri="{FF2B5EF4-FFF2-40B4-BE49-F238E27FC236}">
                <a16:creationId xmlns:a16="http://schemas.microsoft.com/office/drawing/2014/main" id="{536274F9-9937-9F78-8DE4-AABDED72822B}"/>
              </a:ext>
            </a:extLst>
          </p:cNvPr>
          <p:cNvSpPr txBox="1"/>
          <p:nvPr/>
        </p:nvSpPr>
        <p:spPr>
          <a:xfrm>
            <a:off x="347241" y="185195"/>
            <a:ext cx="5165201" cy="461665"/>
          </a:xfrm>
          <a:prstGeom prst="rect">
            <a:avLst/>
          </a:prstGeom>
          <a:noFill/>
        </p:spPr>
        <p:txBody>
          <a:bodyPr wrap="square" rtlCol="0">
            <a:spAutoFit/>
          </a:bodyPr>
          <a:lstStyle/>
          <a:p>
            <a:r>
              <a:rPr lang="en-US" sz="2400" b="1" dirty="0"/>
              <a:t>Week 6</a:t>
            </a:r>
          </a:p>
        </p:txBody>
      </p:sp>
      <p:pic>
        <p:nvPicPr>
          <p:cNvPr id="6" name="Picture 5">
            <a:extLst>
              <a:ext uri="{FF2B5EF4-FFF2-40B4-BE49-F238E27FC236}">
                <a16:creationId xmlns:a16="http://schemas.microsoft.com/office/drawing/2014/main" id="{0F87F996-DFC2-12FD-F279-156BA563F390}"/>
              </a:ext>
            </a:extLst>
          </p:cNvPr>
          <p:cNvPicPr>
            <a:picLocks noChangeAspect="1"/>
          </p:cNvPicPr>
          <p:nvPr/>
        </p:nvPicPr>
        <p:blipFill>
          <a:blip r:embed="rId3"/>
          <a:stretch>
            <a:fillRect/>
          </a:stretch>
        </p:blipFill>
        <p:spPr>
          <a:xfrm>
            <a:off x="410994" y="2096219"/>
            <a:ext cx="5516445" cy="4025976"/>
          </a:xfrm>
          <a:prstGeom prst="rect">
            <a:avLst/>
          </a:prstGeom>
        </p:spPr>
      </p:pic>
    </p:spTree>
    <p:extLst>
      <p:ext uri="{BB962C8B-B14F-4D97-AF65-F5344CB8AC3E}">
        <p14:creationId xmlns:p14="http://schemas.microsoft.com/office/powerpoint/2010/main" val="448760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B18F80-9909-6F4D-B9EF-FB229199814D}"/>
              </a:ext>
            </a:extLst>
          </p:cNvPr>
          <p:cNvSpPr txBox="1"/>
          <p:nvPr/>
        </p:nvSpPr>
        <p:spPr>
          <a:xfrm>
            <a:off x="347241" y="693572"/>
            <a:ext cx="8604985" cy="1569660"/>
          </a:xfrm>
          <a:prstGeom prst="rect">
            <a:avLst/>
          </a:prstGeom>
          <a:noFill/>
        </p:spPr>
        <p:txBody>
          <a:bodyPr wrap="square">
            <a:spAutoFit/>
          </a:bodyPr>
          <a:lstStyle/>
          <a:p>
            <a:r>
              <a:rPr lang="en-US" sz="2400" b="1" dirty="0"/>
              <a:t>Synoptic systems</a:t>
            </a:r>
          </a:p>
          <a:p>
            <a:endParaRPr lang="en-US" sz="2400" dirty="0"/>
          </a:p>
          <a:p>
            <a:pPr marL="457200" indent="-457200">
              <a:buFont typeface="+mj-lt"/>
              <a:buAutoNum type="arabicParenR"/>
            </a:pPr>
            <a:r>
              <a:rPr lang="en-US" sz="2400" dirty="0"/>
              <a:t>Is this a </a:t>
            </a:r>
            <a:r>
              <a:rPr lang="en-US" sz="2400" b="1" dirty="0"/>
              <a:t>low-pressure</a:t>
            </a:r>
            <a:r>
              <a:rPr lang="en-US" sz="2400" dirty="0"/>
              <a:t> system or a </a:t>
            </a:r>
            <a:r>
              <a:rPr lang="en-US" sz="2400" b="1" dirty="0"/>
              <a:t>high-pressure</a:t>
            </a:r>
            <a:r>
              <a:rPr lang="en-US" sz="2400" dirty="0"/>
              <a:t> system?</a:t>
            </a:r>
          </a:p>
          <a:p>
            <a:pPr marL="457200" indent="-457200">
              <a:buFont typeface="+mj-lt"/>
              <a:buAutoNum type="arabicParenR"/>
            </a:pPr>
            <a:r>
              <a:rPr lang="en-US" sz="2400" dirty="0"/>
              <a:t>Is it </a:t>
            </a:r>
            <a:r>
              <a:rPr lang="en-US" sz="2400" b="1" dirty="0"/>
              <a:t>stormy</a:t>
            </a:r>
            <a:r>
              <a:rPr lang="en-US" sz="2400" dirty="0"/>
              <a:t> and </a:t>
            </a:r>
            <a:r>
              <a:rPr lang="en-US" sz="2400" b="1" dirty="0"/>
              <a:t>rainy</a:t>
            </a:r>
            <a:r>
              <a:rPr lang="en-US" sz="2400" dirty="0"/>
              <a:t> here, or </a:t>
            </a:r>
            <a:r>
              <a:rPr lang="en-US" sz="2400" b="1" dirty="0"/>
              <a:t>clear</a:t>
            </a:r>
            <a:r>
              <a:rPr lang="en-US" sz="2400" dirty="0"/>
              <a:t> and </a:t>
            </a:r>
            <a:r>
              <a:rPr lang="en-US" sz="2400" b="1" dirty="0"/>
              <a:t>dry</a:t>
            </a:r>
            <a:r>
              <a:rPr lang="en-US" sz="2400" dirty="0"/>
              <a:t>?</a:t>
            </a:r>
          </a:p>
        </p:txBody>
      </p:sp>
      <p:grpSp>
        <p:nvGrpSpPr>
          <p:cNvPr id="3" name="Group 2">
            <a:extLst>
              <a:ext uri="{FF2B5EF4-FFF2-40B4-BE49-F238E27FC236}">
                <a16:creationId xmlns:a16="http://schemas.microsoft.com/office/drawing/2014/main" id="{35ACC5F7-0AE7-5D58-B4F0-8555779673F8}"/>
              </a:ext>
            </a:extLst>
          </p:cNvPr>
          <p:cNvGrpSpPr>
            <a:grpSpLocks noChangeAspect="1"/>
          </p:cNvGrpSpPr>
          <p:nvPr/>
        </p:nvGrpSpPr>
        <p:grpSpPr>
          <a:xfrm>
            <a:off x="2802450" y="2460857"/>
            <a:ext cx="6334694" cy="4074787"/>
            <a:chOff x="3122341" y="1241717"/>
            <a:chExt cx="7123441" cy="4582148"/>
          </a:xfrm>
        </p:grpSpPr>
        <p:pic>
          <p:nvPicPr>
            <p:cNvPr id="4" name="Picture 3">
              <a:extLst>
                <a:ext uri="{FF2B5EF4-FFF2-40B4-BE49-F238E27FC236}">
                  <a16:creationId xmlns:a16="http://schemas.microsoft.com/office/drawing/2014/main" id="{583E3695-D38D-74FE-04D0-E98377A24E9A}"/>
                </a:ext>
              </a:extLst>
            </p:cNvPr>
            <p:cNvPicPr>
              <a:picLocks noChangeAspect="1"/>
            </p:cNvPicPr>
            <p:nvPr/>
          </p:nvPicPr>
          <p:blipFill>
            <a:blip r:embed="rId2"/>
            <a:stretch>
              <a:fillRect/>
            </a:stretch>
          </p:blipFill>
          <p:spPr>
            <a:xfrm>
              <a:off x="3122341" y="1241717"/>
              <a:ext cx="7123441" cy="4582148"/>
            </a:xfrm>
            <a:prstGeom prst="rect">
              <a:avLst/>
            </a:prstGeom>
          </p:spPr>
        </p:pic>
        <p:sp>
          <p:nvSpPr>
            <p:cNvPr id="12" name="Rectangle 11">
              <a:extLst>
                <a:ext uri="{FF2B5EF4-FFF2-40B4-BE49-F238E27FC236}">
                  <a16:creationId xmlns:a16="http://schemas.microsoft.com/office/drawing/2014/main" id="{BED9F6EA-5EBD-B4E1-82E2-4A8F036BC1CF}"/>
                </a:ext>
              </a:extLst>
            </p:cNvPr>
            <p:cNvSpPr/>
            <p:nvPr/>
          </p:nvSpPr>
          <p:spPr>
            <a:xfrm>
              <a:off x="4520063" y="3257639"/>
              <a:ext cx="2120784" cy="2425750"/>
            </a:xfrm>
            <a:prstGeom prst="rect">
              <a:avLst/>
            </a:prstGeom>
            <a:solidFill>
              <a:schemeClr val="bg1">
                <a:alpha val="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c 12">
              <a:extLst>
                <a:ext uri="{FF2B5EF4-FFF2-40B4-BE49-F238E27FC236}">
                  <a16:creationId xmlns:a16="http://schemas.microsoft.com/office/drawing/2014/main" id="{D9C0A50A-D6EC-F6DB-7FD5-F2684122F6D1}"/>
                </a:ext>
              </a:extLst>
            </p:cNvPr>
            <p:cNvSpPr/>
            <p:nvPr/>
          </p:nvSpPr>
          <p:spPr>
            <a:xfrm>
              <a:off x="4934891" y="3667998"/>
              <a:ext cx="1291127" cy="1980819"/>
            </a:xfrm>
            <a:prstGeom prst="arc">
              <a:avLst>
                <a:gd name="adj1" fmla="val 14599284"/>
                <a:gd name="adj2" fmla="val 0"/>
              </a:avLst>
            </a:prstGeom>
            <a:ln w="63500">
              <a:solidFill>
                <a:srgbClr val="C00000"/>
              </a:solidFill>
              <a:prstDash val="sysDot"/>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2ED7C7F4-CC5C-39A3-F58D-383F0B3ED40A}"/>
              </a:ext>
            </a:extLst>
          </p:cNvPr>
          <p:cNvSpPr txBox="1"/>
          <p:nvPr/>
        </p:nvSpPr>
        <p:spPr>
          <a:xfrm>
            <a:off x="347241" y="185195"/>
            <a:ext cx="5165201" cy="461665"/>
          </a:xfrm>
          <a:prstGeom prst="rect">
            <a:avLst/>
          </a:prstGeom>
          <a:noFill/>
        </p:spPr>
        <p:txBody>
          <a:bodyPr wrap="square" rtlCol="0">
            <a:spAutoFit/>
          </a:bodyPr>
          <a:lstStyle/>
          <a:p>
            <a:r>
              <a:rPr lang="en-US" sz="2400" b="1" dirty="0"/>
              <a:t>Week 1</a:t>
            </a:r>
          </a:p>
        </p:txBody>
      </p:sp>
    </p:spTree>
    <p:extLst>
      <p:ext uri="{BB962C8B-B14F-4D97-AF65-F5344CB8AC3E}">
        <p14:creationId xmlns:p14="http://schemas.microsoft.com/office/powerpoint/2010/main" val="3794676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6706AA-EEB3-2E4F-B4FB-66429C2F46E2}"/>
              </a:ext>
            </a:extLst>
          </p:cNvPr>
          <p:cNvSpPr txBox="1"/>
          <p:nvPr/>
        </p:nvSpPr>
        <p:spPr>
          <a:xfrm>
            <a:off x="347241" y="802576"/>
            <a:ext cx="11365604" cy="1938992"/>
          </a:xfrm>
          <a:prstGeom prst="rect">
            <a:avLst/>
          </a:prstGeom>
          <a:noFill/>
        </p:spPr>
        <p:txBody>
          <a:bodyPr wrap="square" rtlCol="0">
            <a:spAutoFit/>
          </a:bodyPr>
          <a:lstStyle/>
          <a:p>
            <a:r>
              <a:rPr lang="en-US" sz="2400" b="1" dirty="0"/>
              <a:t>Order of operations</a:t>
            </a:r>
          </a:p>
          <a:p>
            <a:r>
              <a:rPr lang="en-US" sz="2400" dirty="0"/>
              <a:t>Which formula below gives a result that is different from the other two?</a:t>
            </a:r>
          </a:p>
          <a:p>
            <a:pPr lvl="1"/>
            <a:r>
              <a:rPr lang="en-US" sz="2400" dirty="0"/>
              <a:t>9 * 8**2 – 13</a:t>
            </a:r>
          </a:p>
          <a:p>
            <a:pPr lvl="1"/>
            <a:r>
              <a:rPr lang="en-US" sz="2400" dirty="0"/>
              <a:t>(9 * 8**2) – 13</a:t>
            </a:r>
          </a:p>
          <a:p>
            <a:pPr lvl="1"/>
            <a:r>
              <a:rPr lang="en-US" sz="2400" dirty="0"/>
              <a:t>9 * (8**2 – 13)  </a:t>
            </a:r>
          </a:p>
        </p:txBody>
      </p:sp>
      <p:sp>
        <p:nvSpPr>
          <p:cNvPr id="5" name="TextBox 4">
            <a:extLst>
              <a:ext uri="{FF2B5EF4-FFF2-40B4-BE49-F238E27FC236}">
                <a16:creationId xmlns:a16="http://schemas.microsoft.com/office/drawing/2014/main" id="{6CA138D6-723C-15C5-11D2-0316EAEAFF8E}"/>
              </a:ext>
            </a:extLst>
          </p:cNvPr>
          <p:cNvSpPr txBox="1"/>
          <p:nvPr/>
        </p:nvSpPr>
        <p:spPr>
          <a:xfrm>
            <a:off x="347241" y="185195"/>
            <a:ext cx="5165201" cy="461665"/>
          </a:xfrm>
          <a:prstGeom prst="rect">
            <a:avLst/>
          </a:prstGeom>
          <a:noFill/>
        </p:spPr>
        <p:txBody>
          <a:bodyPr wrap="square" rtlCol="0">
            <a:spAutoFit/>
          </a:bodyPr>
          <a:lstStyle/>
          <a:p>
            <a:r>
              <a:rPr lang="en-US" sz="2400" b="1" dirty="0"/>
              <a:t>Week 1</a:t>
            </a:r>
          </a:p>
        </p:txBody>
      </p:sp>
    </p:spTree>
    <p:extLst>
      <p:ext uri="{BB962C8B-B14F-4D97-AF65-F5344CB8AC3E}">
        <p14:creationId xmlns:p14="http://schemas.microsoft.com/office/powerpoint/2010/main" val="2587281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5B156ED-4F46-9C49-9BA0-0440C0EBB4B9}"/>
              </a:ext>
            </a:extLst>
          </p:cNvPr>
          <p:cNvSpPr txBox="1"/>
          <p:nvPr/>
        </p:nvSpPr>
        <p:spPr>
          <a:xfrm>
            <a:off x="370101" y="1141294"/>
            <a:ext cx="7170517" cy="3416320"/>
          </a:xfrm>
          <a:prstGeom prst="rect">
            <a:avLst/>
          </a:prstGeom>
          <a:noFill/>
          <a:ln>
            <a:noFill/>
          </a:ln>
        </p:spPr>
        <p:txBody>
          <a:bodyPr wrap="square">
            <a:spAutoFit/>
          </a:bodyPr>
          <a:lstStyle/>
          <a:p>
            <a:r>
              <a:rPr lang="en-US" sz="2400" dirty="0"/>
              <a:t>Suppose we say </a:t>
            </a:r>
          </a:p>
          <a:p>
            <a:endParaRPr lang="en-US" sz="2400" dirty="0"/>
          </a:p>
          <a:p>
            <a:r>
              <a:rPr lang="en-US" sz="2400" dirty="0" err="1"/>
              <a:t>my_football_list</a:t>
            </a:r>
            <a:r>
              <a:rPr lang="en-US" sz="2400" dirty="0"/>
              <a:t> = [25, 32, ‘hut-1', ‘hut-2', 'hike!’]</a:t>
            </a:r>
          </a:p>
          <a:p>
            <a:endParaRPr lang="en-US" sz="2400" b="1" dirty="0"/>
          </a:p>
          <a:p>
            <a:r>
              <a:rPr lang="en-US" sz="2400" dirty="0"/>
              <a:t>What will print in each case?</a:t>
            </a:r>
          </a:p>
          <a:p>
            <a:endParaRPr lang="en-US" sz="2400" dirty="0"/>
          </a:p>
          <a:p>
            <a:r>
              <a:rPr lang="en-US" sz="2400" dirty="0"/>
              <a:t>print(</a:t>
            </a:r>
            <a:r>
              <a:rPr lang="en-US" sz="2400" dirty="0" err="1"/>
              <a:t>my_football_list</a:t>
            </a:r>
            <a:r>
              <a:rPr lang="en-US" sz="2400" dirty="0"/>
              <a:t>[-1])</a:t>
            </a:r>
          </a:p>
          <a:p>
            <a:r>
              <a:rPr lang="en-US" sz="2400" dirty="0"/>
              <a:t>print(</a:t>
            </a:r>
            <a:r>
              <a:rPr lang="en-US" sz="2400" dirty="0" err="1"/>
              <a:t>my_football_list</a:t>
            </a:r>
            <a:r>
              <a:rPr lang="en-US" sz="2400" dirty="0"/>
              <a:t>[0])</a:t>
            </a:r>
          </a:p>
          <a:p>
            <a:r>
              <a:rPr lang="en-US" sz="2400" dirty="0"/>
              <a:t>print(</a:t>
            </a:r>
            <a:r>
              <a:rPr lang="en-US" sz="2400" dirty="0" err="1"/>
              <a:t>my_football_list</a:t>
            </a:r>
            <a:r>
              <a:rPr lang="en-US" sz="2400" dirty="0"/>
              <a:t>[3])</a:t>
            </a:r>
          </a:p>
        </p:txBody>
      </p:sp>
      <p:sp>
        <p:nvSpPr>
          <p:cNvPr id="2" name="TextBox 1">
            <a:extLst>
              <a:ext uri="{FF2B5EF4-FFF2-40B4-BE49-F238E27FC236}">
                <a16:creationId xmlns:a16="http://schemas.microsoft.com/office/drawing/2014/main" id="{3B02C239-76FF-065D-B45C-0C1471F17D68}"/>
              </a:ext>
            </a:extLst>
          </p:cNvPr>
          <p:cNvSpPr txBox="1"/>
          <p:nvPr/>
        </p:nvSpPr>
        <p:spPr>
          <a:xfrm>
            <a:off x="347241" y="185195"/>
            <a:ext cx="5165201" cy="461665"/>
          </a:xfrm>
          <a:prstGeom prst="rect">
            <a:avLst/>
          </a:prstGeom>
          <a:noFill/>
        </p:spPr>
        <p:txBody>
          <a:bodyPr wrap="square" rtlCol="0">
            <a:spAutoFit/>
          </a:bodyPr>
          <a:lstStyle/>
          <a:p>
            <a:r>
              <a:rPr lang="en-US" sz="2400" b="1" dirty="0"/>
              <a:t>Week 2</a:t>
            </a:r>
          </a:p>
        </p:txBody>
      </p:sp>
      <p:sp>
        <p:nvSpPr>
          <p:cNvPr id="4" name="TextBox 3">
            <a:extLst>
              <a:ext uri="{FF2B5EF4-FFF2-40B4-BE49-F238E27FC236}">
                <a16:creationId xmlns:a16="http://schemas.microsoft.com/office/drawing/2014/main" id="{5FBD2EB7-9229-D403-EB58-5C025545CD04}"/>
              </a:ext>
            </a:extLst>
          </p:cNvPr>
          <p:cNvSpPr txBox="1"/>
          <p:nvPr/>
        </p:nvSpPr>
        <p:spPr>
          <a:xfrm>
            <a:off x="347241" y="725349"/>
            <a:ext cx="5017970" cy="461665"/>
          </a:xfrm>
          <a:prstGeom prst="rect">
            <a:avLst/>
          </a:prstGeom>
          <a:noFill/>
        </p:spPr>
        <p:txBody>
          <a:bodyPr wrap="square">
            <a:spAutoFit/>
          </a:bodyPr>
          <a:lstStyle/>
          <a:p>
            <a:r>
              <a:rPr lang="en-US" sz="2400" b="1" dirty="0"/>
              <a:t>How arrays are organized</a:t>
            </a:r>
          </a:p>
        </p:txBody>
      </p:sp>
    </p:spTree>
    <p:extLst>
      <p:ext uri="{BB962C8B-B14F-4D97-AF65-F5344CB8AC3E}">
        <p14:creationId xmlns:p14="http://schemas.microsoft.com/office/powerpoint/2010/main" val="2742501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5FBBD3-BEF0-B849-A644-76FE66A95864}"/>
              </a:ext>
            </a:extLst>
          </p:cNvPr>
          <p:cNvSpPr txBox="1"/>
          <p:nvPr/>
        </p:nvSpPr>
        <p:spPr>
          <a:xfrm>
            <a:off x="347241" y="185195"/>
            <a:ext cx="5165201" cy="461665"/>
          </a:xfrm>
          <a:prstGeom prst="rect">
            <a:avLst/>
          </a:prstGeom>
          <a:noFill/>
        </p:spPr>
        <p:txBody>
          <a:bodyPr wrap="square" rtlCol="0">
            <a:spAutoFit/>
          </a:bodyPr>
          <a:lstStyle/>
          <a:p>
            <a:r>
              <a:rPr lang="en-US" sz="2400" b="1" dirty="0"/>
              <a:t>Week 2</a:t>
            </a:r>
          </a:p>
        </p:txBody>
      </p:sp>
      <p:sp>
        <p:nvSpPr>
          <p:cNvPr id="2" name="TextBox 1">
            <a:extLst>
              <a:ext uri="{FF2B5EF4-FFF2-40B4-BE49-F238E27FC236}">
                <a16:creationId xmlns:a16="http://schemas.microsoft.com/office/drawing/2014/main" id="{2FE1281E-02F3-BBC9-F3BA-D690B73B985D}"/>
              </a:ext>
            </a:extLst>
          </p:cNvPr>
          <p:cNvSpPr txBox="1"/>
          <p:nvPr/>
        </p:nvSpPr>
        <p:spPr>
          <a:xfrm>
            <a:off x="347241" y="732264"/>
            <a:ext cx="10982060" cy="1200329"/>
          </a:xfrm>
          <a:prstGeom prst="rect">
            <a:avLst/>
          </a:prstGeom>
          <a:noFill/>
        </p:spPr>
        <p:txBody>
          <a:bodyPr wrap="square" rtlCol="0">
            <a:spAutoFit/>
          </a:bodyPr>
          <a:lstStyle/>
          <a:p>
            <a:r>
              <a:rPr lang="en-US" sz="2400" b="1" dirty="0"/>
              <a:t>Homeostasis vs positive feedback</a:t>
            </a:r>
          </a:p>
          <a:p>
            <a:r>
              <a:rPr lang="en-US" sz="2400" dirty="0"/>
              <a:t>Identify each cycle below as a process likely to end with </a:t>
            </a:r>
            <a:r>
              <a:rPr lang="en-US" sz="2400" b="1" dirty="0"/>
              <a:t>homeostasis</a:t>
            </a:r>
            <a:r>
              <a:rPr lang="en-US" sz="2400" dirty="0"/>
              <a:t>, vs a process likely result in a </a:t>
            </a:r>
            <a:r>
              <a:rPr lang="en-US" sz="2400" b="1" dirty="0"/>
              <a:t>positive</a:t>
            </a:r>
            <a:r>
              <a:rPr lang="en-US" sz="2400" dirty="0"/>
              <a:t> </a:t>
            </a:r>
            <a:r>
              <a:rPr lang="en-US" sz="2400" b="1" dirty="0"/>
              <a:t>feedback</a:t>
            </a:r>
            <a:r>
              <a:rPr lang="en-US" sz="2400" dirty="0"/>
              <a:t>.</a:t>
            </a:r>
          </a:p>
        </p:txBody>
      </p:sp>
      <p:grpSp>
        <p:nvGrpSpPr>
          <p:cNvPr id="16" name="Group 15">
            <a:extLst>
              <a:ext uri="{FF2B5EF4-FFF2-40B4-BE49-F238E27FC236}">
                <a16:creationId xmlns:a16="http://schemas.microsoft.com/office/drawing/2014/main" id="{D4CAF257-E84A-BD63-3AD0-3B31F8F9D84D}"/>
              </a:ext>
            </a:extLst>
          </p:cNvPr>
          <p:cNvGrpSpPr/>
          <p:nvPr/>
        </p:nvGrpSpPr>
        <p:grpSpPr>
          <a:xfrm>
            <a:off x="93250" y="2598392"/>
            <a:ext cx="4499995" cy="2746293"/>
            <a:chOff x="241402" y="2271934"/>
            <a:chExt cx="4499995" cy="2746293"/>
          </a:xfrm>
        </p:grpSpPr>
        <p:pic>
          <p:nvPicPr>
            <p:cNvPr id="1026" name="Picture 2" descr="Homeostasis Basics - YouTube">
              <a:extLst>
                <a:ext uri="{FF2B5EF4-FFF2-40B4-BE49-F238E27FC236}">
                  <a16:creationId xmlns:a16="http://schemas.microsoft.com/office/drawing/2014/main" id="{447E757E-7E84-AE10-DD3C-FA64D18D4C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276"/>
            <a:stretch/>
          </p:blipFill>
          <p:spPr bwMode="auto">
            <a:xfrm>
              <a:off x="241402" y="2271934"/>
              <a:ext cx="4499995" cy="21192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4D51318-05B0-5A67-299C-C1D0DC19EECB}"/>
                </a:ext>
              </a:extLst>
            </p:cNvPr>
            <p:cNvSpPr txBox="1"/>
            <p:nvPr/>
          </p:nvSpPr>
          <p:spPr>
            <a:xfrm>
              <a:off x="1029506" y="4556562"/>
              <a:ext cx="2951205" cy="461665"/>
            </a:xfrm>
            <a:prstGeom prst="rect">
              <a:avLst/>
            </a:prstGeom>
            <a:noFill/>
          </p:spPr>
          <p:txBody>
            <a:bodyPr wrap="square" rtlCol="0">
              <a:spAutoFit/>
            </a:bodyPr>
            <a:lstStyle/>
            <a:p>
              <a:pPr algn="ctr"/>
              <a:r>
                <a:rPr lang="en-US" sz="2400" dirty="0"/>
                <a:t>A. Physiology</a:t>
              </a:r>
            </a:p>
          </p:txBody>
        </p:sp>
      </p:grpSp>
      <p:sp>
        <p:nvSpPr>
          <p:cNvPr id="19" name="TextBox 18">
            <a:extLst>
              <a:ext uri="{FF2B5EF4-FFF2-40B4-BE49-F238E27FC236}">
                <a16:creationId xmlns:a16="http://schemas.microsoft.com/office/drawing/2014/main" id="{EBAA5220-DD1A-E6D7-85CE-0E8A43B9512F}"/>
              </a:ext>
            </a:extLst>
          </p:cNvPr>
          <p:cNvSpPr txBox="1"/>
          <p:nvPr/>
        </p:nvSpPr>
        <p:spPr>
          <a:xfrm>
            <a:off x="184039" y="2397588"/>
            <a:ext cx="4409206" cy="2920838"/>
          </a:xfrm>
          <a:prstGeom prst="rect">
            <a:avLst/>
          </a:prstGeom>
          <a:noFill/>
          <a:ln>
            <a:solidFill>
              <a:schemeClr val="accent1"/>
            </a:solidFill>
          </a:ln>
        </p:spPr>
        <p:txBody>
          <a:bodyPr wrap="square" rtlCol="0">
            <a:spAutoFit/>
          </a:bodyPr>
          <a:lstStyle/>
          <a:p>
            <a:endParaRPr lang="en-US" dirty="0"/>
          </a:p>
        </p:txBody>
      </p:sp>
      <p:sp>
        <p:nvSpPr>
          <p:cNvPr id="7" name="TextBox 6">
            <a:extLst>
              <a:ext uri="{FF2B5EF4-FFF2-40B4-BE49-F238E27FC236}">
                <a16:creationId xmlns:a16="http://schemas.microsoft.com/office/drawing/2014/main" id="{9251DBE1-4CF1-5FE4-613A-578ED5CDBBBF}"/>
              </a:ext>
            </a:extLst>
          </p:cNvPr>
          <p:cNvSpPr txBox="1"/>
          <p:nvPr/>
        </p:nvSpPr>
        <p:spPr>
          <a:xfrm>
            <a:off x="4959753" y="4843899"/>
            <a:ext cx="2951205" cy="461665"/>
          </a:xfrm>
          <a:prstGeom prst="rect">
            <a:avLst/>
          </a:prstGeom>
          <a:noFill/>
        </p:spPr>
        <p:txBody>
          <a:bodyPr wrap="square" rtlCol="0">
            <a:spAutoFit/>
          </a:bodyPr>
          <a:lstStyle/>
          <a:p>
            <a:pPr algn="ctr"/>
            <a:r>
              <a:rPr lang="en-US" sz="2400" dirty="0"/>
              <a:t>B. Climate</a:t>
            </a:r>
          </a:p>
        </p:txBody>
      </p:sp>
      <p:grpSp>
        <p:nvGrpSpPr>
          <p:cNvPr id="23" name="Group 22">
            <a:extLst>
              <a:ext uri="{FF2B5EF4-FFF2-40B4-BE49-F238E27FC236}">
                <a16:creationId xmlns:a16="http://schemas.microsoft.com/office/drawing/2014/main" id="{F02FD324-C4BB-9C05-B38F-646669E2585D}"/>
              </a:ext>
            </a:extLst>
          </p:cNvPr>
          <p:cNvGrpSpPr/>
          <p:nvPr/>
        </p:nvGrpSpPr>
        <p:grpSpPr>
          <a:xfrm>
            <a:off x="8189299" y="2393444"/>
            <a:ext cx="3726571" cy="2920838"/>
            <a:chOff x="8372179" y="2393444"/>
            <a:chExt cx="3726571" cy="2920838"/>
          </a:xfrm>
        </p:grpSpPr>
        <p:grpSp>
          <p:nvGrpSpPr>
            <p:cNvPr id="18" name="Group 17">
              <a:extLst>
                <a:ext uri="{FF2B5EF4-FFF2-40B4-BE49-F238E27FC236}">
                  <a16:creationId xmlns:a16="http://schemas.microsoft.com/office/drawing/2014/main" id="{9894A413-F541-BDBE-E6D5-C26FC0CFCD3D}"/>
                </a:ext>
              </a:extLst>
            </p:cNvPr>
            <p:cNvGrpSpPr/>
            <p:nvPr/>
          </p:nvGrpSpPr>
          <p:grpSpPr>
            <a:xfrm>
              <a:off x="8372179" y="2397588"/>
              <a:ext cx="3684222" cy="2891010"/>
              <a:chOff x="8507778" y="2934798"/>
              <a:chExt cx="3684222" cy="2891010"/>
            </a:xfrm>
          </p:grpSpPr>
          <p:sp>
            <p:nvSpPr>
              <p:cNvPr id="8" name="TextBox 7">
                <a:extLst>
                  <a:ext uri="{FF2B5EF4-FFF2-40B4-BE49-F238E27FC236}">
                    <a16:creationId xmlns:a16="http://schemas.microsoft.com/office/drawing/2014/main" id="{391B8D5F-68C3-FC4A-3EE6-AE8C0FF1A9A1}"/>
                  </a:ext>
                </a:extLst>
              </p:cNvPr>
              <p:cNvSpPr txBox="1"/>
              <p:nvPr/>
            </p:nvSpPr>
            <p:spPr>
              <a:xfrm>
                <a:off x="8984861" y="5364143"/>
                <a:ext cx="2951205" cy="461665"/>
              </a:xfrm>
              <a:prstGeom prst="rect">
                <a:avLst/>
              </a:prstGeom>
              <a:noFill/>
            </p:spPr>
            <p:txBody>
              <a:bodyPr wrap="square" rtlCol="0">
                <a:spAutoFit/>
              </a:bodyPr>
              <a:lstStyle/>
              <a:p>
                <a:pPr algn="ctr"/>
                <a:r>
                  <a:rPr lang="en-US" sz="2400" dirty="0"/>
                  <a:t>C. Population</a:t>
                </a:r>
              </a:p>
            </p:txBody>
          </p:sp>
          <p:grpSp>
            <p:nvGrpSpPr>
              <p:cNvPr id="9" name="Group 8">
                <a:extLst>
                  <a:ext uri="{FF2B5EF4-FFF2-40B4-BE49-F238E27FC236}">
                    <a16:creationId xmlns:a16="http://schemas.microsoft.com/office/drawing/2014/main" id="{B585F7A3-2801-8746-16F8-0AC2B54DA9FC}"/>
                  </a:ext>
                </a:extLst>
              </p:cNvPr>
              <p:cNvGrpSpPr/>
              <p:nvPr/>
            </p:nvGrpSpPr>
            <p:grpSpPr>
              <a:xfrm>
                <a:off x="8507778" y="2934798"/>
                <a:ext cx="3684222" cy="2430159"/>
                <a:chOff x="7805353" y="2080088"/>
                <a:chExt cx="3973637" cy="2430159"/>
              </a:xfrm>
            </p:grpSpPr>
            <p:pic>
              <p:nvPicPr>
                <p:cNvPr id="10" name="Picture 9">
                  <a:extLst>
                    <a:ext uri="{FF2B5EF4-FFF2-40B4-BE49-F238E27FC236}">
                      <a16:creationId xmlns:a16="http://schemas.microsoft.com/office/drawing/2014/main" id="{8C1FB781-2189-E9C5-A6BF-66EA10AFB0C2}"/>
                    </a:ext>
                  </a:extLst>
                </p:cNvPr>
                <p:cNvPicPr>
                  <a:picLocks noChangeAspect="1"/>
                </p:cNvPicPr>
                <p:nvPr/>
              </p:nvPicPr>
              <p:blipFill>
                <a:blip r:embed="rId3"/>
                <a:stretch>
                  <a:fillRect/>
                </a:stretch>
              </p:blipFill>
              <p:spPr>
                <a:xfrm>
                  <a:off x="7805353" y="2080088"/>
                  <a:ext cx="3973637" cy="2430159"/>
                </a:xfrm>
                <a:prstGeom prst="rect">
                  <a:avLst/>
                </a:prstGeom>
              </p:spPr>
            </p:pic>
            <p:pic>
              <p:nvPicPr>
                <p:cNvPr id="11" name="Picture 10">
                  <a:extLst>
                    <a:ext uri="{FF2B5EF4-FFF2-40B4-BE49-F238E27FC236}">
                      <a16:creationId xmlns:a16="http://schemas.microsoft.com/office/drawing/2014/main" id="{BF2CE01F-D0FE-2AB6-FD93-6BBDB038CBC3}"/>
                    </a:ext>
                  </a:extLst>
                </p:cNvPr>
                <p:cNvPicPr>
                  <a:picLocks noChangeAspect="1"/>
                </p:cNvPicPr>
                <p:nvPr/>
              </p:nvPicPr>
              <p:blipFill>
                <a:blip r:embed="rId4"/>
                <a:stretch>
                  <a:fillRect/>
                </a:stretch>
              </p:blipFill>
              <p:spPr>
                <a:xfrm>
                  <a:off x="10748690" y="2583429"/>
                  <a:ext cx="635000" cy="533400"/>
                </a:xfrm>
                <a:prstGeom prst="rect">
                  <a:avLst/>
                </a:prstGeom>
              </p:spPr>
            </p:pic>
            <p:pic>
              <p:nvPicPr>
                <p:cNvPr id="12" name="Picture 11">
                  <a:extLst>
                    <a:ext uri="{FF2B5EF4-FFF2-40B4-BE49-F238E27FC236}">
                      <a16:creationId xmlns:a16="http://schemas.microsoft.com/office/drawing/2014/main" id="{C7444E58-52ED-DF72-901C-A0895363EA83}"/>
                    </a:ext>
                  </a:extLst>
                </p:cNvPr>
                <p:cNvPicPr>
                  <a:picLocks noChangeAspect="1"/>
                </p:cNvPicPr>
                <p:nvPr/>
              </p:nvPicPr>
              <p:blipFill>
                <a:blip r:embed="rId4"/>
                <a:stretch>
                  <a:fillRect/>
                </a:stretch>
              </p:blipFill>
              <p:spPr>
                <a:xfrm>
                  <a:off x="8200652" y="3387764"/>
                  <a:ext cx="635000" cy="533400"/>
                </a:xfrm>
                <a:prstGeom prst="rect">
                  <a:avLst/>
                </a:prstGeom>
              </p:spPr>
            </p:pic>
          </p:grpSp>
        </p:grpSp>
        <p:sp>
          <p:nvSpPr>
            <p:cNvPr id="22" name="TextBox 21">
              <a:extLst>
                <a:ext uri="{FF2B5EF4-FFF2-40B4-BE49-F238E27FC236}">
                  <a16:creationId xmlns:a16="http://schemas.microsoft.com/office/drawing/2014/main" id="{3311EEE0-AAB9-7033-221C-D2BE5399B878}"/>
                </a:ext>
              </a:extLst>
            </p:cNvPr>
            <p:cNvSpPr txBox="1"/>
            <p:nvPr/>
          </p:nvSpPr>
          <p:spPr>
            <a:xfrm>
              <a:off x="8372179" y="2393444"/>
              <a:ext cx="3726571" cy="2920838"/>
            </a:xfrm>
            <a:prstGeom prst="rect">
              <a:avLst/>
            </a:prstGeom>
            <a:noFill/>
            <a:ln>
              <a:solidFill>
                <a:schemeClr val="accent1"/>
              </a:solidFill>
            </a:ln>
          </p:spPr>
          <p:txBody>
            <a:bodyPr wrap="square" rtlCol="0">
              <a:spAutoFit/>
            </a:bodyPr>
            <a:lstStyle/>
            <a:p>
              <a:endParaRPr lang="en-US" dirty="0"/>
            </a:p>
          </p:txBody>
        </p:sp>
      </p:grpSp>
      <p:pic>
        <p:nvPicPr>
          <p:cNvPr id="3" name="Picture 2" descr="PPT - Climate feedbacks for global warming PowerPoint Presentation - ID:5178039">
            <a:extLst>
              <a:ext uri="{FF2B5EF4-FFF2-40B4-BE49-F238E27FC236}">
                <a16:creationId xmlns:a16="http://schemas.microsoft.com/office/drawing/2014/main" id="{D9C0E361-6DE0-53B8-BC5E-B4134BC29AF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78" t="29038" r="18649" b="6950"/>
          <a:stretch/>
        </p:blipFill>
        <p:spPr bwMode="auto">
          <a:xfrm>
            <a:off x="4825596" y="2406269"/>
            <a:ext cx="3152123" cy="243015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93FE6646-3934-51AF-4918-D959ACDE0FD0}"/>
              </a:ext>
            </a:extLst>
          </p:cNvPr>
          <p:cNvSpPr txBox="1"/>
          <p:nvPr/>
        </p:nvSpPr>
        <p:spPr>
          <a:xfrm>
            <a:off x="4698236" y="2393444"/>
            <a:ext cx="3279483" cy="2920838"/>
          </a:xfrm>
          <a:prstGeom prst="rect">
            <a:avLst/>
          </a:prstGeom>
          <a:noFill/>
          <a:ln>
            <a:solidFill>
              <a:schemeClr val="accent1"/>
            </a:solidFill>
          </a:ln>
        </p:spPr>
        <p:txBody>
          <a:bodyPr wrap="square" rtlCol="0">
            <a:spAutoFit/>
          </a:bodyPr>
          <a:lstStyle/>
          <a:p>
            <a:endParaRPr lang="en-US" dirty="0"/>
          </a:p>
        </p:txBody>
      </p:sp>
      <p:sp>
        <p:nvSpPr>
          <p:cNvPr id="4" name="TextBox 3">
            <a:extLst>
              <a:ext uri="{FF2B5EF4-FFF2-40B4-BE49-F238E27FC236}">
                <a16:creationId xmlns:a16="http://schemas.microsoft.com/office/drawing/2014/main" id="{832929A5-D709-FF48-F167-D111E13443C1}"/>
              </a:ext>
            </a:extLst>
          </p:cNvPr>
          <p:cNvSpPr txBox="1"/>
          <p:nvPr/>
        </p:nvSpPr>
        <p:spPr>
          <a:xfrm>
            <a:off x="9384030" y="5463540"/>
            <a:ext cx="1945271" cy="369332"/>
          </a:xfrm>
          <a:prstGeom prst="rect">
            <a:avLst/>
          </a:prstGeom>
          <a:noFill/>
        </p:spPr>
        <p:txBody>
          <a:bodyPr wrap="square" rtlCol="0">
            <a:spAutoFit/>
          </a:bodyPr>
          <a:lstStyle/>
          <a:p>
            <a:r>
              <a:rPr lang="en-US" dirty="0"/>
              <a:t>(Ignoring deaths)</a:t>
            </a:r>
          </a:p>
        </p:txBody>
      </p:sp>
    </p:spTree>
    <p:extLst>
      <p:ext uri="{BB962C8B-B14F-4D97-AF65-F5344CB8AC3E}">
        <p14:creationId xmlns:p14="http://schemas.microsoft.com/office/powerpoint/2010/main" val="3224787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A578E8-09B3-0BA5-3650-0A2087E896CC}"/>
              </a:ext>
            </a:extLst>
          </p:cNvPr>
          <p:cNvPicPr>
            <a:picLocks noChangeAspect="1"/>
          </p:cNvPicPr>
          <p:nvPr/>
        </p:nvPicPr>
        <p:blipFill rotWithShape="1">
          <a:blip r:embed="rId2"/>
          <a:srcRect r="22829"/>
          <a:stretch/>
        </p:blipFill>
        <p:spPr>
          <a:xfrm>
            <a:off x="1055236" y="1088794"/>
            <a:ext cx="3749209" cy="1520295"/>
          </a:xfrm>
          <a:prstGeom prst="rect">
            <a:avLst/>
          </a:prstGeom>
        </p:spPr>
      </p:pic>
      <p:grpSp>
        <p:nvGrpSpPr>
          <p:cNvPr id="11" name="Group 10">
            <a:extLst>
              <a:ext uri="{FF2B5EF4-FFF2-40B4-BE49-F238E27FC236}">
                <a16:creationId xmlns:a16="http://schemas.microsoft.com/office/drawing/2014/main" id="{32C54FB5-C1D3-BDF7-4FB1-C7C020CAF8AB}"/>
              </a:ext>
            </a:extLst>
          </p:cNvPr>
          <p:cNvGrpSpPr/>
          <p:nvPr/>
        </p:nvGrpSpPr>
        <p:grpSpPr>
          <a:xfrm>
            <a:off x="1254815" y="3299086"/>
            <a:ext cx="3871562" cy="3097249"/>
            <a:chOff x="1254815" y="3299086"/>
            <a:chExt cx="3871562" cy="3097249"/>
          </a:xfrm>
        </p:grpSpPr>
        <p:pic>
          <p:nvPicPr>
            <p:cNvPr id="3" name="Picture 2" descr="What Happens to Insolation That Reaches the Surface?">
              <a:extLst>
                <a:ext uri="{FF2B5EF4-FFF2-40B4-BE49-F238E27FC236}">
                  <a16:creationId xmlns:a16="http://schemas.microsoft.com/office/drawing/2014/main" id="{ADDD4704-0FF4-FD5F-7647-83C50DEBE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815" y="3299086"/>
              <a:ext cx="3871562" cy="309724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9BAE9F05-9ABB-89A2-D3F5-34F79CA222AC}"/>
                </a:ext>
              </a:extLst>
            </p:cNvPr>
            <p:cNvCxnSpPr>
              <a:cxnSpLocks/>
            </p:cNvCxnSpPr>
            <p:nvPr/>
          </p:nvCxnSpPr>
          <p:spPr>
            <a:xfrm flipV="1">
              <a:off x="2488557" y="3497875"/>
              <a:ext cx="518088" cy="1664434"/>
            </a:xfrm>
            <a:prstGeom prst="straightConnector1">
              <a:avLst/>
            </a:prstGeom>
            <a:ln w="63500">
              <a:solidFill>
                <a:srgbClr val="FFFF00">
                  <a:alpha val="49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F63E4B5-E96B-D30D-CD94-EB378D07D99F}"/>
                </a:ext>
              </a:extLst>
            </p:cNvPr>
            <p:cNvCxnSpPr>
              <a:cxnSpLocks/>
            </p:cNvCxnSpPr>
            <p:nvPr/>
          </p:nvCxnSpPr>
          <p:spPr>
            <a:xfrm flipV="1">
              <a:off x="4410843" y="3497875"/>
              <a:ext cx="195881" cy="494296"/>
            </a:xfrm>
            <a:prstGeom prst="straightConnector1">
              <a:avLst/>
            </a:prstGeom>
            <a:ln w="63500">
              <a:solidFill>
                <a:srgbClr val="FFFF00">
                  <a:alpha val="49000"/>
                </a:srgb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AFDC40-D6B2-A737-B404-AE816DD8BB98}"/>
                  </a:ext>
                </a:extLst>
              </p:cNvPr>
              <p:cNvSpPr txBox="1"/>
              <p:nvPr/>
            </p:nvSpPr>
            <p:spPr>
              <a:xfrm>
                <a:off x="5534077" y="1178247"/>
                <a:ext cx="6310682" cy="1877052"/>
              </a:xfrm>
              <a:prstGeom prst="rect">
                <a:avLst/>
              </a:prstGeom>
              <a:noFill/>
            </p:spPr>
            <p:txBody>
              <a:bodyPr wrap="square" rtlCol="0">
                <a:spAutoFit/>
              </a:bodyPr>
              <a:lstStyle/>
              <a:p>
                <a:pPr marL="342900" indent="-342900">
                  <a:buFont typeface="Arial" panose="020B0604020202020204" pitchFamily="34" charset="0"/>
                  <a:buChar char="•"/>
                </a:pPr>
                <a:r>
                  <a:rPr lang="en-US" sz="2400" i="1" dirty="0"/>
                  <a:t>ASR </a:t>
                </a:r>
                <a:r>
                  <a:rPr lang="en-US" sz="2400" dirty="0"/>
                  <a:t>stands for ________</a:t>
                </a:r>
                <a:endParaRPr lang="en-US" sz="2400" i="1" dirty="0"/>
              </a:p>
              <a:p>
                <a:pPr marL="342900" indent="-342900">
                  <a:buFont typeface="Arial" panose="020B0604020202020204" pitchFamily="34" charset="0"/>
                  <a:buChar char="•"/>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𝑜</m:t>
                        </m:r>
                      </m:sub>
                    </m:sSub>
                  </m:oMath>
                </a14:m>
                <a:r>
                  <a:rPr lang="en-US" sz="2400" dirty="0"/>
                  <a:t> is called the </a:t>
                </a:r>
                <a:r>
                  <a:rPr lang="en-US" sz="2400" i="1" dirty="0"/>
                  <a:t>________ </a:t>
                </a:r>
                <a:r>
                  <a:rPr lang="en-US" sz="2400" dirty="0"/>
                  <a:t>(</a:t>
                </a:r>
                <a14:m>
                  <m:oMath xmlns:m="http://schemas.openxmlformats.org/officeDocument/2006/math">
                    <m:r>
                      <a:rPr lang="en-US" sz="2400" i="1" dirty="0" smtClean="0">
                        <a:latin typeface="Cambria Math" panose="02040503050406030204" pitchFamily="18" charset="0"/>
                      </a:rPr>
                      <m:t>1367</m:t>
                    </m:r>
                    <m:f>
                      <m:fPr>
                        <m:ctrlPr>
                          <a:rPr lang="en-US" sz="2400" b="0" i="1" dirty="0" smtClean="0">
                            <a:latin typeface="Cambria Math" panose="02040503050406030204" pitchFamily="18" charset="0"/>
                          </a:rPr>
                        </m:ctrlPr>
                      </m:fPr>
                      <m:num>
                        <m:r>
                          <a:rPr lang="en-US" sz="2400" i="1" dirty="0" smtClean="0">
                            <a:latin typeface="Cambria Math" panose="02040503050406030204" pitchFamily="18" charset="0"/>
                          </a:rPr>
                          <m:t>𝑊</m:t>
                        </m:r>
                      </m:num>
                      <m:den>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𝑚</m:t>
                            </m:r>
                          </m:e>
                          <m:sup>
                            <m:r>
                              <a:rPr lang="en-US" sz="2400" b="0" i="1" dirty="0" smtClean="0">
                                <a:latin typeface="Cambria Math" panose="02040503050406030204" pitchFamily="18" charset="0"/>
                              </a:rPr>
                              <m:t>2</m:t>
                            </m:r>
                          </m:sup>
                        </m:sSup>
                      </m:den>
                    </m:f>
                  </m:oMath>
                </a14:m>
                <a:r>
                  <a:rPr lang="en-US" sz="2400" dirty="0"/>
                  <a:t>)</a:t>
                </a:r>
                <a:endParaRPr lang="en-US" sz="2400" i="1" dirty="0"/>
              </a:p>
              <a:p>
                <a:pPr marL="342900" indent="-342900">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rPr>
                      <m:t>𝛼</m:t>
                    </m:r>
                  </m:oMath>
                </a14:m>
                <a:r>
                  <a:rPr lang="en-US" sz="2400" i="1" dirty="0"/>
                  <a:t> </a:t>
                </a:r>
                <a:r>
                  <a:rPr lang="en-US" sz="2400" dirty="0"/>
                  <a:t>is called the _________(</a:t>
                </a:r>
                <a14:m>
                  <m:oMath xmlns:m="http://schemas.openxmlformats.org/officeDocument/2006/math">
                    <m:r>
                      <a:rPr lang="en-US" sz="2400" b="0" i="1" smtClean="0">
                        <a:latin typeface="Cambria Math" panose="02040503050406030204" pitchFamily="18" charset="0"/>
                      </a:rPr>
                      <m:t>0.3</m:t>
                    </m:r>
                  </m:oMath>
                </a14:m>
                <a:r>
                  <a:rPr lang="en-US" sz="2400" dirty="0"/>
                  <a:t>)</a:t>
                </a:r>
              </a:p>
              <a:p>
                <a:pPr marL="342900" indent="-342900">
                  <a:buFont typeface="Arial" panose="020B0604020202020204" pitchFamily="34" charset="0"/>
                  <a:buChar char="•"/>
                </a:pPr>
                <a:r>
                  <a:rPr lang="en-US" sz="2400" dirty="0"/>
                  <a:t>The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4</m:t>
                        </m:r>
                      </m:den>
                    </m:f>
                  </m:oMath>
                </a14:m>
                <a:r>
                  <a:rPr lang="en-US" sz="2400" dirty="0"/>
                  <a:t> is due to the fact that _______</a:t>
                </a:r>
              </a:p>
            </p:txBody>
          </p:sp>
        </mc:Choice>
        <mc:Fallback xmlns="">
          <p:sp>
            <p:nvSpPr>
              <p:cNvPr id="9" name="TextBox 8">
                <a:extLst>
                  <a:ext uri="{FF2B5EF4-FFF2-40B4-BE49-F238E27FC236}">
                    <a16:creationId xmlns:a16="http://schemas.microsoft.com/office/drawing/2014/main" id="{1EAFDC40-D6B2-A737-B404-AE816DD8BB98}"/>
                  </a:ext>
                </a:extLst>
              </p:cNvPr>
              <p:cNvSpPr txBox="1">
                <a:spLocks noRot="1" noChangeAspect="1" noMove="1" noResize="1" noEditPoints="1" noAdjustHandles="1" noChangeArrowheads="1" noChangeShapeType="1" noTextEdit="1"/>
              </p:cNvSpPr>
              <p:nvPr/>
            </p:nvSpPr>
            <p:spPr>
              <a:xfrm>
                <a:off x="5534077" y="1178247"/>
                <a:ext cx="6310682" cy="1877052"/>
              </a:xfrm>
              <a:prstGeom prst="rect">
                <a:avLst/>
              </a:prstGeom>
              <a:blipFill>
                <a:blip r:embed="rId4"/>
                <a:stretch>
                  <a:fillRect l="-1205" t="-2685" b="-2685"/>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0716BBB6-3621-0B1C-8A10-BEC1B4A3CC56}"/>
              </a:ext>
            </a:extLst>
          </p:cNvPr>
          <p:cNvGrpSpPr/>
          <p:nvPr/>
        </p:nvGrpSpPr>
        <p:grpSpPr>
          <a:xfrm>
            <a:off x="5315419" y="3718605"/>
            <a:ext cx="2430311" cy="3174894"/>
            <a:chOff x="8442490" y="3716633"/>
            <a:chExt cx="2430311" cy="3174894"/>
          </a:xfrm>
        </p:grpSpPr>
        <p:pic>
          <p:nvPicPr>
            <p:cNvPr id="6148" name="Picture 4" descr="Earth, vector linear globe, sphere with parallels and meridians, spiral planet favicon 2861052 ...">
              <a:extLst>
                <a:ext uri="{FF2B5EF4-FFF2-40B4-BE49-F238E27FC236}">
                  <a16:creationId xmlns:a16="http://schemas.microsoft.com/office/drawing/2014/main" id="{2F205212-183B-0397-61C4-06BDEB89C1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4084" y="4552810"/>
              <a:ext cx="2338717" cy="2338717"/>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D61E63AD-FF17-A0DD-1C1B-FC86DBE2BBC1}"/>
                </a:ext>
              </a:extLst>
            </p:cNvPr>
            <p:cNvSpPr/>
            <p:nvPr/>
          </p:nvSpPr>
          <p:spPr>
            <a:xfrm rot="3228238">
              <a:off x="8176272" y="3982851"/>
              <a:ext cx="1226917" cy="694481"/>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04DADDE-4F09-28CE-F311-74707B885668}"/>
              </a:ext>
            </a:extLst>
          </p:cNvPr>
          <p:cNvSpPr txBox="1"/>
          <p:nvPr/>
        </p:nvSpPr>
        <p:spPr>
          <a:xfrm>
            <a:off x="347241" y="185195"/>
            <a:ext cx="5165201" cy="461665"/>
          </a:xfrm>
          <a:prstGeom prst="rect">
            <a:avLst/>
          </a:prstGeom>
          <a:noFill/>
        </p:spPr>
        <p:txBody>
          <a:bodyPr wrap="square" rtlCol="0">
            <a:spAutoFit/>
          </a:bodyPr>
          <a:lstStyle/>
          <a:p>
            <a:r>
              <a:rPr lang="en-US" sz="2400" b="1" dirty="0"/>
              <a:t>Week 2</a:t>
            </a:r>
          </a:p>
        </p:txBody>
      </p:sp>
      <p:sp>
        <p:nvSpPr>
          <p:cNvPr id="14" name="TextBox 13">
            <a:extLst>
              <a:ext uri="{FF2B5EF4-FFF2-40B4-BE49-F238E27FC236}">
                <a16:creationId xmlns:a16="http://schemas.microsoft.com/office/drawing/2014/main" id="{C130353C-E27A-F75E-428C-57BAA1CBD6C3}"/>
              </a:ext>
            </a:extLst>
          </p:cNvPr>
          <p:cNvSpPr txBox="1"/>
          <p:nvPr/>
        </p:nvSpPr>
        <p:spPr>
          <a:xfrm>
            <a:off x="347241" y="732264"/>
            <a:ext cx="10982060" cy="461665"/>
          </a:xfrm>
          <a:prstGeom prst="rect">
            <a:avLst/>
          </a:prstGeom>
          <a:noFill/>
        </p:spPr>
        <p:txBody>
          <a:bodyPr wrap="square" rtlCol="0">
            <a:spAutoFit/>
          </a:bodyPr>
          <a:lstStyle/>
          <a:p>
            <a:r>
              <a:rPr lang="en-US" sz="2400" b="1" dirty="0"/>
              <a:t>Radiative balance</a:t>
            </a:r>
            <a:endParaRPr lang="en-US" sz="2400" dirty="0"/>
          </a:p>
        </p:txBody>
      </p:sp>
    </p:spTree>
    <p:extLst>
      <p:ext uri="{BB962C8B-B14F-4D97-AF65-F5344CB8AC3E}">
        <p14:creationId xmlns:p14="http://schemas.microsoft.com/office/powerpoint/2010/main" val="1663171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5FBBD3-BEF0-B849-A644-76FE66A95864}"/>
              </a:ext>
            </a:extLst>
          </p:cNvPr>
          <p:cNvSpPr txBox="1"/>
          <p:nvPr/>
        </p:nvSpPr>
        <p:spPr>
          <a:xfrm>
            <a:off x="347241" y="185195"/>
            <a:ext cx="5165201" cy="461665"/>
          </a:xfrm>
          <a:prstGeom prst="rect">
            <a:avLst/>
          </a:prstGeom>
          <a:noFill/>
        </p:spPr>
        <p:txBody>
          <a:bodyPr wrap="square" rtlCol="0">
            <a:spAutoFit/>
          </a:bodyPr>
          <a:lstStyle/>
          <a:p>
            <a:r>
              <a:rPr lang="en-US" sz="2400" b="1" dirty="0"/>
              <a:t>Week 2</a:t>
            </a:r>
          </a:p>
        </p:txBody>
      </p:sp>
      <p:pic>
        <p:nvPicPr>
          <p:cNvPr id="2" name="Picture 1">
            <a:extLst>
              <a:ext uri="{FF2B5EF4-FFF2-40B4-BE49-F238E27FC236}">
                <a16:creationId xmlns:a16="http://schemas.microsoft.com/office/drawing/2014/main" id="{E6366D28-13EA-7CB1-9A2D-27658726F88B}"/>
              </a:ext>
            </a:extLst>
          </p:cNvPr>
          <p:cNvPicPr>
            <a:picLocks noChangeAspect="1"/>
          </p:cNvPicPr>
          <p:nvPr/>
        </p:nvPicPr>
        <p:blipFill>
          <a:blip r:embed="rId2"/>
          <a:stretch>
            <a:fillRect/>
          </a:stretch>
        </p:blipFill>
        <p:spPr>
          <a:xfrm>
            <a:off x="5168386" y="42825"/>
            <a:ext cx="6676373" cy="6815175"/>
          </a:xfrm>
          <a:prstGeom prst="rect">
            <a:avLst/>
          </a:prstGeom>
        </p:spPr>
      </p:pic>
      <p:sp>
        <p:nvSpPr>
          <p:cNvPr id="4" name="TextBox 3">
            <a:extLst>
              <a:ext uri="{FF2B5EF4-FFF2-40B4-BE49-F238E27FC236}">
                <a16:creationId xmlns:a16="http://schemas.microsoft.com/office/drawing/2014/main" id="{7BAEA463-C782-247A-3F87-CFF123FA0433}"/>
              </a:ext>
            </a:extLst>
          </p:cNvPr>
          <p:cNvSpPr txBox="1"/>
          <p:nvPr/>
        </p:nvSpPr>
        <p:spPr>
          <a:xfrm>
            <a:off x="347240" y="776614"/>
            <a:ext cx="4951269" cy="2677656"/>
          </a:xfrm>
          <a:prstGeom prst="rect">
            <a:avLst/>
          </a:prstGeom>
          <a:noFill/>
        </p:spPr>
        <p:txBody>
          <a:bodyPr wrap="square" rtlCol="0">
            <a:spAutoFit/>
          </a:bodyPr>
          <a:lstStyle/>
          <a:p>
            <a:r>
              <a:rPr lang="en-US" sz="2400" b="1" dirty="0"/>
              <a:t>Euler’s solution to radiative balance</a:t>
            </a:r>
          </a:p>
          <a:p>
            <a:r>
              <a:rPr lang="en-US" sz="2400" dirty="0"/>
              <a:t>There is one quantity that is calculated in the loop, that doesn't need to be in the loop, since it could easily (and more efficiently) be calculated before the loop begins. Which quantity is that?</a:t>
            </a:r>
          </a:p>
        </p:txBody>
      </p:sp>
    </p:spTree>
    <p:extLst>
      <p:ext uri="{BB962C8B-B14F-4D97-AF65-F5344CB8AC3E}">
        <p14:creationId xmlns:p14="http://schemas.microsoft.com/office/powerpoint/2010/main" val="1017138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5FBBD3-BEF0-B849-A644-76FE66A95864}"/>
              </a:ext>
            </a:extLst>
          </p:cNvPr>
          <p:cNvSpPr txBox="1"/>
          <p:nvPr/>
        </p:nvSpPr>
        <p:spPr>
          <a:xfrm>
            <a:off x="347241" y="185195"/>
            <a:ext cx="5165201" cy="461665"/>
          </a:xfrm>
          <a:prstGeom prst="rect">
            <a:avLst/>
          </a:prstGeom>
          <a:noFill/>
        </p:spPr>
        <p:txBody>
          <a:bodyPr wrap="square" rtlCol="0">
            <a:spAutoFit/>
          </a:bodyPr>
          <a:lstStyle/>
          <a:p>
            <a:r>
              <a:rPr lang="en-US" sz="2400" b="1" dirty="0"/>
              <a:t>Weeks 3-4</a:t>
            </a:r>
          </a:p>
        </p:txBody>
      </p:sp>
      <p:sp>
        <p:nvSpPr>
          <p:cNvPr id="3" name="TextBox 2">
            <a:extLst>
              <a:ext uri="{FF2B5EF4-FFF2-40B4-BE49-F238E27FC236}">
                <a16:creationId xmlns:a16="http://schemas.microsoft.com/office/drawing/2014/main" id="{0F299389-887F-0E4F-AB51-CB0CCB1AE033}"/>
              </a:ext>
            </a:extLst>
          </p:cNvPr>
          <p:cNvSpPr txBox="1"/>
          <p:nvPr/>
        </p:nvSpPr>
        <p:spPr>
          <a:xfrm>
            <a:off x="347241" y="812855"/>
            <a:ext cx="5619219" cy="3046988"/>
          </a:xfrm>
          <a:prstGeom prst="rect">
            <a:avLst/>
          </a:prstGeom>
          <a:noFill/>
        </p:spPr>
        <p:txBody>
          <a:bodyPr wrap="square" rtlCol="0">
            <a:spAutoFit/>
          </a:bodyPr>
          <a:lstStyle/>
          <a:p>
            <a:r>
              <a:rPr lang="en-US" sz="2400" b="1" dirty="0"/>
              <a:t>GCM &amp; RCP basics</a:t>
            </a:r>
          </a:p>
          <a:p>
            <a:pPr marL="457200" indent="-457200">
              <a:buFont typeface="+mj-lt"/>
              <a:buAutoNum type="arabicParenR"/>
            </a:pPr>
            <a:r>
              <a:rPr lang="en-US" sz="2400" dirty="0"/>
              <a:t>What do the letters </a:t>
            </a:r>
            <a:r>
              <a:rPr lang="en-US" sz="2400" b="1" dirty="0"/>
              <a:t>GCM</a:t>
            </a:r>
            <a:r>
              <a:rPr lang="en-US" sz="2400" dirty="0"/>
              <a:t> stand for?</a:t>
            </a:r>
          </a:p>
          <a:p>
            <a:pPr marL="457200" indent="-457200">
              <a:buFont typeface="+mj-lt"/>
              <a:buAutoNum type="arabicParenR"/>
            </a:pPr>
            <a:r>
              <a:rPr lang="en-US" sz="2400" dirty="0"/>
              <a:t>How is a </a:t>
            </a:r>
            <a:r>
              <a:rPr lang="en-US" sz="2400" b="1" dirty="0"/>
              <a:t>temperature anomaly </a:t>
            </a:r>
            <a:r>
              <a:rPr lang="en-US" sz="2400" dirty="0"/>
              <a:t>map different from a </a:t>
            </a:r>
            <a:r>
              <a:rPr lang="en-US" sz="2400" b="1" dirty="0"/>
              <a:t>temperature map</a:t>
            </a:r>
            <a:r>
              <a:rPr lang="en-US" sz="2400" dirty="0"/>
              <a:t>?</a:t>
            </a:r>
          </a:p>
          <a:p>
            <a:pPr marL="457200" indent="-457200">
              <a:buFont typeface="+mj-lt"/>
              <a:buAutoNum type="arabicParenR"/>
            </a:pPr>
            <a:r>
              <a:rPr lang="en-US" sz="2400" dirty="0"/>
              <a:t>Which is the more </a:t>
            </a:r>
            <a:r>
              <a:rPr lang="en-US" sz="2400" b="1" dirty="0"/>
              <a:t>dangerous scenario</a:t>
            </a:r>
            <a:r>
              <a:rPr lang="en-US" sz="2400" dirty="0"/>
              <a:t>?</a:t>
            </a:r>
          </a:p>
          <a:p>
            <a:pPr marL="914400" lvl="1" indent="-457200">
              <a:buFont typeface="+mj-lt"/>
              <a:buAutoNum type="alphaUcPeriod"/>
            </a:pPr>
            <a:r>
              <a:rPr lang="en-US" sz="2400" dirty="0"/>
              <a:t>RCP2.6</a:t>
            </a:r>
          </a:p>
          <a:p>
            <a:pPr marL="914400" lvl="1" indent="-457200">
              <a:buFont typeface="+mj-lt"/>
              <a:buAutoNum type="alphaUcPeriod"/>
            </a:pPr>
            <a:r>
              <a:rPr lang="en-US" sz="2400" dirty="0"/>
              <a:t>RCP6.0</a:t>
            </a:r>
          </a:p>
          <a:p>
            <a:pPr marL="914400" lvl="1" indent="-457200">
              <a:buFont typeface="+mj-lt"/>
              <a:buAutoNum type="alphaUcPeriod"/>
            </a:pPr>
            <a:r>
              <a:rPr lang="en-US" sz="2400" dirty="0"/>
              <a:t>RCP8.5</a:t>
            </a:r>
          </a:p>
        </p:txBody>
      </p:sp>
      <p:pic>
        <p:nvPicPr>
          <p:cNvPr id="4" name="Picture 3">
            <a:extLst>
              <a:ext uri="{FF2B5EF4-FFF2-40B4-BE49-F238E27FC236}">
                <a16:creationId xmlns:a16="http://schemas.microsoft.com/office/drawing/2014/main" id="{ACF799FD-6DB9-1241-AD34-736E93663D0A}"/>
              </a:ext>
            </a:extLst>
          </p:cNvPr>
          <p:cNvPicPr>
            <a:picLocks noChangeAspect="1"/>
          </p:cNvPicPr>
          <p:nvPr/>
        </p:nvPicPr>
        <p:blipFill>
          <a:blip r:embed="rId2"/>
          <a:stretch>
            <a:fillRect/>
          </a:stretch>
        </p:blipFill>
        <p:spPr>
          <a:xfrm>
            <a:off x="6096000" y="1100580"/>
            <a:ext cx="6056487" cy="3128595"/>
          </a:xfrm>
          <a:prstGeom prst="rect">
            <a:avLst/>
          </a:prstGeom>
          <a:ln>
            <a:solidFill>
              <a:schemeClr val="accent1"/>
            </a:solidFill>
          </a:ln>
        </p:spPr>
      </p:pic>
    </p:spTree>
    <p:extLst>
      <p:ext uri="{BB962C8B-B14F-4D97-AF65-F5344CB8AC3E}">
        <p14:creationId xmlns:p14="http://schemas.microsoft.com/office/powerpoint/2010/main" val="2984257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5FBBD3-BEF0-B849-A644-76FE66A95864}"/>
              </a:ext>
            </a:extLst>
          </p:cNvPr>
          <p:cNvSpPr txBox="1"/>
          <p:nvPr/>
        </p:nvSpPr>
        <p:spPr>
          <a:xfrm>
            <a:off x="347241" y="185195"/>
            <a:ext cx="5165201" cy="461665"/>
          </a:xfrm>
          <a:prstGeom prst="rect">
            <a:avLst/>
          </a:prstGeom>
          <a:noFill/>
        </p:spPr>
        <p:txBody>
          <a:bodyPr wrap="square" rtlCol="0">
            <a:spAutoFit/>
          </a:bodyPr>
          <a:lstStyle/>
          <a:p>
            <a:r>
              <a:rPr lang="en-US" sz="2400" b="1" dirty="0"/>
              <a:t>Weeks 3-4</a:t>
            </a:r>
          </a:p>
        </p:txBody>
      </p:sp>
      <p:grpSp>
        <p:nvGrpSpPr>
          <p:cNvPr id="17" name="Group 16">
            <a:extLst>
              <a:ext uri="{FF2B5EF4-FFF2-40B4-BE49-F238E27FC236}">
                <a16:creationId xmlns:a16="http://schemas.microsoft.com/office/drawing/2014/main" id="{6E48D58E-7109-59EA-B97A-40F205CF08EC}"/>
              </a:ext>
            </a:extLst>
          </p:cNvPr>
          <p:cNvGrpSpPr/>
          <p:nvPr/>
        </p:nvGrpSpPr>
        <p:grpSpPr>
          <a:xfrm>
            <a:off x="3491345" y="966438"/>
            <a:ext cx="8672950" cy="5565143"/>
            <a:chOff x="3491345" y="955008"/>
            <a:chExt cx="8672950" cy="5565143"/>
          </a:xfrm>
        </p:grpSpPr>
        <p:grpSp>
          <p:nvGrpSpPr>
            <p:cNvPr id="12" name="Group 11">
              <a:extLst>
                <a:ext uri="{FF2B5EF4-FFF2-40B4-BE49-F238E27FC236}">
                  <a16:creationId xmlns:a16="http://schemas.microsoft.com/office/drawing/2014/main" id="{6805D5E5-28DF-8517-0E42-9BE36BA80713}"/>
                </a:ext>
              </a:extLst>
            </p:cNvPr>
            <p:cNvGrpSpPr/>
            <p:nvPr/>
          </p:nvGrpSpPr>
          <p:grpSpPr>
            <a:xfrm>
              <a:off x="3491345" y="955008"/>
              <a:ext cx="8672950" cy="5565143"/>
              <a:chOff x="3491345" y="955008"/>
              <a:chExt cx="8672950" cy="5565143"/>
            </a:xfrm>
          </p:grpSpPr>
          <p:pic>
            <p:nvPicPr>
              <p:cNvPr id="2" name="Picture 2" descr="Image result for hadley cells">
                <a:extLst>
                  <a:ext uri="{FF2B5EF4-FFF2-40B4-BE49-F238E27FC236}">
                    <a16:creationId xmlns:a16="http://schemas.microsoft.com/office/drawing/2014/main" id="{AFFBF85E-E548-3AB7-7CD7-E71EBEDE2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7438" y="1388772"/>
                <a:ext cx="7257121" cy="46566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hadley cells">
                <a:extLst>
                  <a:ext uri="{FF2B5EF4-FFF2-40B4-BE49-F238E27FC236}">
                    <a16:creationId xmlns:a16="http://schemas.microsoft.com/office/drawing/2014/main" id="{91384050-3206-E480-C9C0-3685782D1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345" y="955008"/>
                <a:ext cx="8672950" cy="55651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56A8879-4EAC-06C5-DA59-C8C0F3235CD7}"/>
                  </a:ext>
                </a:extLst>
              </p:cNvPr>
              <p:cNvPicPr>
                <a:picLocks noChangeAspect="1"/>
              </p:cNvPicPr>
              <p:nvPr/>
            </p:nvPicPr>
            <p:blipFill>
              <a:blip r:embed="rId3"/>
              <a:stretch>
                <a:fillRect/>
              </a:stretch>
            </p:blipFill>
            <p:spPr>
              <a:xfrm>
                <a:off x="8458635" y="981046"/>
                <a:ext cx="1612900" cy="457200"/>
              </a:xfrm>
              <a:prstGeom prst="rect">
                <a:avLst/>
              </a:prstGeom>
            </p:spPr>
          </p:pic>
          <p:pic>
            <p:nvPicPr>
              <p:cNvPr id="5" name="Picture 4">
                <a:extLst>
                  <a:ext uri="{FF2B5EF4-FFF2-40B4-BE49-F238E27FC236}">
                    <a16:creationId xmlns:a16="http://schemas.microsoft.com/office/drawing/2014/main" id="{B43E7814-486F-D7FD-8491-A65B00428E15}"/>
                  </a:ext>
                </a:extLst>
              </p:cNvPr>
              <p:cNvPicPr>
                <a:picLocks noChangeAspect="1"/>
              </p:cNvPicPr>
              <p:nvPr/>
            </p:nvPicPr>
            <p:blipFill>
              <a:blip r:embed="rId4"/>
              <a:stretch>
                <a:fillRect/>
              </a:stretch>
            </p:blipFill>
            <p:spPr>
              <a:xfrm>
                <a:off x="9582063" y="1746394"/>
                <a:ext cx="1270000" cy="419100"/>
              </a:xfrm>
              <a:prstGeom prst="rect">
                <a:avLst/>
              </a:prstGeom>
            </p:spPr>
          </p:pic>
          <p:pic>
            <p:nvPicPr>
              <p:cNvPr id="7" name="Picture 6">
                <a:extLst>
                  <a:ext uri="{FF2B5EF4-FFF2-40B4-BE49-F238E27FC236}">
                    <a16:creationId xmlns:a16="http://schemas.microsoft.com/office/drawing/2014/main" id="{681BA7EC-D289-7B07-37B5-F7CD9B2C1119}"/>
                  </a:ext>
                </a:extLst>
              </p:cNvPr>
              <p:cNvPicPr>
                <a:picLocks noChangeAspect="1"/>
              </p:cNvPicPr>
              <p:nvPr/>
            </p:nvPicPr>
            <p:blipFill>
              <a:blip r:embed="rId5"/>
              <a:stretch>
                <a:fillRect/>
              </a:stretch>
            </p:blipFill>
            <p:spPr>
              <a:xfrm>
                <a:off x="10217063" y="3009900"/>
                <a:ext cx="1701800" cy="419100"/>
              </a:xfrm>
              <a:prstGeom prst="rect">
                <a:avLst/>
              </a:prstGeom>
            </p:spPr>
          </p:pic>
          <p:pic>
            <p:nvPicPr>
              <p:cNvPr id="9" name="Picture 8">
                <a:extLst>
                  <a:ext uri="{FF2B5EF4-FFF2-40B4-BE49-F238E27FC236}">
                    <a16:creationId xmlns:a16="http://schemas.microsoft.com/office/drawing/2014/main" id="{74BD5D2E-CE9E-A0FE-431B-5620D9A05172}"/>
                  </a:ext>
                </a:extLst>
              </p:cNvPr>
              <p:cNvPicPr>
                <a:picLocks noChangeAspect="1"/>
              </p:cNvPicPr>
              <p:nvPr/>
            </p:nvPicPr>
            <p:blipFill>
              <a:blip r:embed="rId6"/>
              <a:stretch>
                <a:fillRect/>
              </a:stretch>
            </p:blipFill>
            <p:spPr>
              <a:xfrm>
                <a:off x="10305963" y="4127612"/>
                <a:ext cx="1612900" cy="406400"/>
              </a:xfrm>
              <a:prstGeom prst="rect">
                <a:avLst/>
              </a:prstGeom>
            </p:spPr>
          </p:pic>
          <p:pic>
            <p:nvPicPr>
              <p:cNvPr id="10" name="Picture 9">
                <a:extLst>
                  <a:ext uri="{FF2B5EF4-FFF2-40B4-BE49-F238E27FC236}">
                    <a16:creationId xmlns:a16="http://schemas.microsoft.com/office/drawing/2014/main" id="{BB5F6EA2-4ABE-E732-4398-FA4403596DFE}"/>
                  </a:ext>
                </a:extLst>
              </p:cNvPr>
              <p:cNvPicPr>
                <a:picLocks noChangeAspect="1"/>
              </p:cNvPicPr>
              <p:nvPr/>
            </p:nvPicPr>
            <p:blipFill>
              <a:blip r:embed="rId7"/>
              <a:stretch>
                <a:fillRect/>
              </a:stretch>
            </p:blipFill>
            <p:spPr>
              <a:xfrm>
                <a:off x="9725159" y="5295523"/>
                <a:ext cx="1549400" cy="431800"/>
              </a:xfrm>
              <a:prstGeom prst="rect">
                <a:avLst/>
              </a:prstGeom>
            </p:spPr>
          </p:pic>
          <p:pic>
            <p:nvPicPr>
              <p:cNvPr id="11" name="Picture 10">
                <a:extLst>
                  <a:ext uri="{FF2B5EF4-FFF2-40B4-BE49-F238E27FC236}">
                    <a16:creationId xmlns:a16="http://schemas.microsoft.com/office/drawing/2014/main" id="{A467DCC8-E070-41C4-C0D5-C14CF8B88403}"/>
                  </a:ext>
                </a:extLst>
              </p:cNvPr>
              <p:cNvPicPr>
                <a:picLocks noChangeAspect="1"/>
              </p:cNvPicPr>
              <p:nvPr/>
            </p:nvPicPr>
            <p:blipFill>
              <a:blip r:embed="rId8"/>
              <a:stretch>
                <a:fillRect/>
              </a:stretch>
            </p:blipFill>
            <p:spPr>
              <a:xfrm>
                <a:off x="8785359" y="5929752"/>
                <a:ext cx="1879600" cy="508000"/>
              </a:xfrm>
              <a:prstGeom prst="rect">
                <a:avLst/>
              </a:prstGeom>
            </p:spPr>
          </p:pic>
        </p:grpSp>
        <p:sp>
          <p:nvSpPr>
            <p:cNvPr id="13" name="TextBox 12">
              <a:extLst>
                <a:ext uri="{FF2B5EF4-FFF2-40B4-BE49-F238E27FC236}">
                  <a16:creationId xmlns:a16="http://schemas.microsoft.com/office/drawing/2014/main" id="{84FE288E-A430-18CC-BCDB-38048F9D8600}"/>
                </a:ext>
              </a:extLst>
            </p:cNvPr>
            <p:cNvSpPr txBox="1"/>
            <p:nvPr/>
          </p:nvSpPr>
          <p:spPr>
            <a:xfrm>
              <a:off x="5725384" y="1760804"/>
              <a:ext cx="462473" cy="461665"/>
            </a:xfrm>
            <a:prstGeom prst="rect">
              <a:avLst/>
            </a:prstGeom>
            <a:noFill/>
          </p:spPr>
          <p:txBody>
            <a:bodyPr wrap="square" rtlCol="0">
              <a:spAutoFit/>
            </a:bodyPr>
            <a:lstStyle/>
            <a:p>
              <a:r>
                <a:rPr lang="en-US" sz="2400" dirty="0"/>
                <a:t>B</a:t>
              </a:r>
            </a:p>
          </p:txBody>
        </p:sp>
        <p:sp>
          <p:nvSpPr>
            <p:cNvPr id="14" name="TextBox 13">
              <a:extLst>
                <a:ext uri="{FF2B5EF4-FFF2-40B4-BE49-F238E27FC236}">
                  <a16:creationId xmlns:a16="http://schemas.microsoft.com/office/drawing/2014/main" id="{51C96001-ED2F-48BF-C13D-2E0EF0C309F0}"/>
                </a:ext>
              </a:extLst>
            </p:cNvPr>
            <p:cNvSpPr txBox="1"/>
            <p:nvPr/>
          </p:nvSpPr>
          <p:spPr>
            <a:xfrm>
              <a:off x="4938334" y="2967335"/>
              <a:ext cx="462473" cy="461665"/>
            </a:xfrm>
            <a:prstGeom prst="rect">
              <a:avLst/>
            </a:prstGeom>
            <a:noFill/>
          </p:spPr>
          <p:txBody>
            <a:bodyPr wrap="square" rtlCol="0">
              <a:spAutoFit/>
            </a:bodyPr>
            <a:lstStyle/>
            <a:p>
              <a:r>
                <a:rPr lang="en-US" sz="2400" dirty="0"/>
                <a:t>C</a:t>
              </a:r>
            </a:p>
          </p:txBody>
        </p:sp>
        <p:sp>
          <p:nvSpPr>
            <p:cNvPr id="15" name="TextBox 14">
              <a:extLst>
                <a:ext uri="{FF2B5EF4-FFF2-40B4-BE49-F238E27FC236}">
                  <a16:creationId xmlns:a16="http://schemas.microsoft.com/office/drawing/2014/main" id="{B3B45573-7EAE-AB39-BA13-8CA348B71A5E}"/>
                </a:ext>
              </a:extLst>
            </p:cNvPr>
            <p:cNvSpPr txBox="1"/>
            <p:nvPr/>
          </p:nvSpPr>
          <p:spPr>
            <a:xfrm>
              <a:off x="6904919" y="1258241"/>
              <a:ext cx="462473" cy="461665"/>
            </a:xfrm>
            <a:prstGeom prst="rect">
              <a:avLst/>
            </a:prstGeom>
            <a:noFill/>
          </p:spPr>
          <p:txBody>
            <a:bodyPr wrap="square" rtlCol="0">
              <a:spAutoFit/>
            </a:bodyPr>
            <a:lstStyle/>
            <a:p>
              <a:r>
                <a:rPr lang="en-US" sz="2400" dirty="0"/>
                <a:t>A</a:t>
              </a:r>
            </a:p>
          </p:txBody>
        </p:sp>
      </p:grpSp>
      <p:sp>
        <p:nvSpPr>
          <p:cNvPr id="16" name="TextBox 15">
            <a:extLst>
              <a:ext uri="{FF2B5EF4-FFF2-40B4-BE49-F238E27FC236}">
                <a16:creationId xmlns:a16="http://schemas.microsoft.com/office/drawing/2014/main" id="{24DD1CBB-FE4C-A7D1-EE2E-0E41377A4A0B}"/>
              </a:ext>
            </a:extLst>
          </p:cNvPr>
          <p:cNvSpPr txBox="1"/>
          <p:nvPr/>
        </p:nvSpPr>
        <p:spPr>
          <a:xfrm>
            <a:off x="347241" y="789140"/>
            <a:ext cx="3144104" cy="3046988"/>
          </a:xfrm>
          <a:prstGeom prst="rect">
            <a:avLst/>
          </a:prstGeom>
          <a:noFill/>
        </p:spPr>
        <p:txBody>
          <a:bodyPr wrap="square" rtlCol="0">
            <a:spAutoFit/>
          </a:bodyPr>
          <a:lstStyle/>
          <a:p>
            <a:r>
              <a:rPr lang="en-US" sz="2400" b="1" dirty="0"/>
              <a:t>Structure of the atmosphere, part 1</a:t>
            </a:r>
          </a:p>
          <a:p>
            <a:r>
              <a:rPr lang="en-US" sz="2400" dirty="0"/>
              <a:t>Provide the names of the cells:</a:t>
            </a:r>
          </a:p>
          <a:p>
            <a:endParaRPr lang="en-US" sz="2400" dirty="0"/>
          </a:p>
          <a:p>
            <a:pPr marL="457200" indent="-457200">
              <a:buFont typeface="+mj-lt"/>
              <a:buAutoNum type="alphaUcPeriod"/>
            </a:pPr>
            <a:r>
              <a:rPr lang="en-US" sz="2400" dirty="0"/>
              <a:t>____</a:t>
            </a:r>
          </a:p>
          <a:p>
            <a:pPr marL="457200" indent="-457200">
              <a:buFont typeface="+mj-lt"/>
              <a:buAutoNum type="alphaUcPeriod"/>
            </a:pPr>
            <a:r>
              <a:rPr lang="en-US" sz="2400" dirty="0"/>
              <a:t>____</a:t>
            </a:r>
          </a:p>
          <a:p>
            <a:pPr marL="457200" indent="-457200">
              <a:buFont typeface="+mj-lt"/>
              <a:buAutoNum type="alphaUcPeriod"/>
            </a:pPr>
            <a:r>
              <a:rPr lang="en-US" sz="2400" dirty="0"/>
              <a:t>____</a:t>
            </a:r>
          </a:p>
        </p:txBody>
      </p:sp>
      <p:sp>
        <p:nvSpPr>
          <p:cNvPr id="8" name="TextBox 7">
            <a:extLst>
              <a:ext uri="{FF2B5EF4-FFF2-40B4-BE49-F238E27FC236}">
                <a16:creationId xmlns:a16="http://schemas.microsoft.com/office/drawing/2014/main" id="{57A6E982-6CA9-0F4D-D947-351E29063BEB}"/>
              </a:ext>
            </a:extLst>
          </p:cNvPr>
          <p:cNvSpPr txBox="1"/>
          <p:nvPr/>
        </p:nvSpPr>
        <p:spPr>
          <a:xfrm>
            <a:off x="6982071" y="5749628"/>
            <a:ext cx="462473" cy="461665"/>
          </a:xfrm>
          <a:prstGeom prst="rect">
            <a:avLst/>
          </a:prstGeom>
          <a:noFill/>
        </p:spPr>
        <p:txBody>
          <a:bodyPr wrap="square" rtlCol="0">
            <a:spAutoFit/>
          </a:bodyPr>
          <a:lstStyle/>
          <a:p>
            <a:r>
              <a:rPr lang="en-US" sz="2400" dirty="0"/>
              <a:t>A</a:t>
            </a:r>
          </a:p>
        </p:txBody>
      </p:sp>
      <p:sp>
        <p:nvSpPr>
          <p:cNvPr id="20" name="TextBox 19">
            <a:extLst>
              <a:ext uri="{FF2B5EF4-FFF2-40B4-BE49-F238E27FC236}">
                <a16:creationId xmlns:a16="http://schemas.microsoft.com/office/drawing/2014/main" id="{05509E49-95CA-1DC0-28E5-DEAF7E0282D8}"/>
              </a:ext>
            </a:extLst>
          </p:cNvPr>
          <p:cNvSpPr txBox="1"/>
          <p:nvPr/>
        </p:nvSpPr>
        <p:spPr>
          <a:xfrm>
            <a:off x="5725384" y="5295523"/>
            <a:ext cx="462473" cy="461665"/>
          </a:xfrm>
          <a:prstGeom prst="rect">
            <a:avLst/>
          </a:prstGeom>
          <a:noFill/>
        </p:spPr>
        <p:txBody>
          <a:bodyPr wrap="square" rtlCol="0">
            <a:spAutoFit/>
          </a:bodyPr>
          <a:lstStyle/>
          <a:p>
            <a:r>
              <a:rPr lang="en-US" sz="2400" dirty="0"/>
              <a:t>B</a:t>
            </a:r>
          </a:p>
        </p:txBody>
      </p:sp>
      <p:sp>
        <p:nvSpPr>
          <p:cNvPr id="18" name="TextBox 17">
            <a:extLst>
              <a:ext uri="{FF2B5EF4-FFF2-40B4-BE49-F238E27FC236}">
                <a16:creationId xmlns:a16="http://schemas.microsoft.com/office/drawing/2014/main" id="{DE4E2D95-D744-636A-E5C3-6D3C7533929A}"/>
              </a:ext>
            </a:extLst>
          </p:cNvPr>
          <p:cNvSpPr txBox="1"/>
          <p:nvPr/>
        </p:nvSpPr>
        <p:spPr>
          <a:xfrm>
            <a:off x="4930714" y="4102715"/>
            <a:ext cx="462473" cy="461665"/>
          </a:xfrm>
          <a:prstGeom prst="rect">
            <a:avLst/>
          </a:prstGeom>
          <a:noFill/>
        </p:spPr>
        <p:txBody>
          <a:bodyPr wrap="square" rtlCol="0">
            <a:spAutoFit/>
          </a:bodyPr>
          <a:lstStyle/>
          <a:p>
            <a:r>
              <a:rPr lang="en-US" sz="2400" dirty="0"/>
              <a:t>C</a:t>
            </a:r>
          </a:p>
        </p:txBody>
      </p:sp>
    </p:spTree>
    <p:extLst>
      <p:ext uri="{BB962C8B-B14F-4D97-AF65-F5344CB8AC3E}">
        <p14:creationId xmlns:p14="http://schemas.microsoft.com/office/powerpoint/2010/main" val="12317905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3448</TotalTime>
  <Words>683</Words>
  <Application>Microsoft Macintosh PowerPoint</Application>
  <PresentationFormat>Widescreen</PresentationFormat>
  <Paragraphs>142</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dc:creator>
  <cp:lastModifiedBy>Steven</cp:lastModifiedBy>
  <cp:revision>44</cp:revision>
  <dcterms:created xsi:type="dcterms:W3CDTF">2023-10-09T00:51:06Z</dcterms:created>
  <dcterms:modified xsi:type="dcterms:W3CDTF">2023-10-12T22:11:19Z</dcterms:modified>
</cp:coreProperties>
</file>